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7" r:id="rId3"/>
    <p:sldId id="258" r:id="rId4"/>
    <p:sldId id="261" r:id="rId5"/>
    <p:sldId id="259" r:id="rId6"/>
    <p:sldId id="262" r:id="rId7"/>
    <p:sldId id="263" r:id="rId8"/>
    <p:sldId id="264" r:id="rId9"/>
    <p:sldId id="266" r:id="rId10"/>
    <p:sldId id="267" r:id="rId11"/>
    <p:sldId id="268" r:id="rId12"/>
    <p:sldId id="269" r:id="rId13"/>
    <p:sldId id="270" r:id="rId14"/>
    <p:sldId id="271" r:id="rId15"/>
    <p:sldId id="289" r:id="rId16"/>
    <p:sldId id="275" r:id="rId17"/>
    <p:sldId id="273" r:id="rId18"/>
    <p:sldId id="277" r:id="rId19"/>
    <p:sldId id="278" r:id="rId20"/>
    <p:sldId id="279" r:id="rId21"/>
    <p:sldId id="280" r:id="rId22"/>
    <p:sldId id="281" r:id="rId23"/>
    <p:sldId id="284" r:id="rId24"/>
    <p:sldId id="286" r:id="rId25"/>
    <p:sldId id="287" r:id="rId26"/>
  </p:sldIdLst>
  <p:sldSz cx="9144000" cy="6858000" type="screen4x3"/>
  <p:notesSz cx="6858000" cy="994568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38" autoAdjust="0"/>
    <p:restoredTop sz="94589" autoAdjust="0"/>
  </p:normalViewPr>
  <p:slideViewPr>
    <p:cSldViewPr>
      <p:cViewPr>
        <p:scale>
          <a:sx n="65" d="100"/>
          <a:sy n="65" d="100"/>
        </p:scale>
        <p:origin x="-2286" y="-10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97284"/>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97284"/>
          </a:xfrm>
          <a:prstGeom prst="rect">
            <a:avLst/>
          </a:prstGeom>
        </p:spPr>
        <p:txBody>
          <a:bodyPr vert="horz" lIns="91440" tIns="45720" rIns="91440" bIns="45720" rtlCol="0"/>
          <a:lstStyle>
            <a:lvl1pPr algn="r">
              <a:defRPr sz="1200"/>
            </a:lvl1pPr>
          </a:lstStyle>
          <a:p>
            <a:fld id="{BC97F8F5-382D-4AAF-9060-DBCBA11B2A4B}" type="datetimeFigureOut">
              <a:rPr lang="de-DE" smtClean="0"/>
              <a:t>07.07.2016</a:t>
            </a:fld>
            <a:endParaRPr lang="de-DE"/>
          </a:p>
        </p:txBody>
      </p:sp>
      <p:sp>
        <p:nvSpPr>
          <p:cNvPr id="4" name="Folienbildplatzhalter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724202"/>
            <a:ext cx="5486400" cy="447556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446678"/>
            <a:ext cx="2971800" cy="497284"/>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9446678"/>
            <a:ext cx="2971800" cy="497284"/>
          </a:xfrm>
          <a:prstGeom prst="rect">
            <a:avLst/>
          </a:prstGeom>
        </p:spPr>
        <p:txBody>
          <a:bodyPr vert="horz" lIns="91440" tIns="45720" rIns="91440" bIns="45720" rtlCol="0" anchor="b"/>
          <a:lstStyle>
            <a:lvl1pPr algn="r">
              <a:defRPr sz="1200"/>
            </a:lvl1pPr>
          </a:lstStyle>
          <a:p>
            <a:fld id="{1CF1D976-BFFD-4419-906B-7740FEE082D8}" type="slidenum">
              <a:rPr lang="de-DE" smtClean="0"/>
              <a:t>‹Nº›</a:t>
            </a:fld>
            <a:endParaRPr lang="de-DE"/>
          </a:p>
        </p:txBody>
      </p:sp>
    </p:spTree>
    <p:extLst>
      <p:ext uri="{BB962C8B-B14F-4D97-AF65-F5344CB8AC3E}">
        <p14:creationId xmlns:p14="http://schemas.microsoft.com/office/powerpoint/2010/main" val="16819035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1CF1D976-BFFD-4419-906B-7740FEE082D8}" type="slidenum">
              <a:rPr lang="de-DE" smtClean="0"/>
              <a:t>16</a:t>
            </a:fld>
            <a:endParaRPr lang="de-DE"/>
          </a:p>
        </p:txBody>
      </p:sp>
    </p:spTree>
    <p:extLst>
      <p:ext uri="{BB962C8B-B14F-4D97-AF65-F5344CB8AC3E}">
        <p14:creationId xmlns:p14="http://schemas.microsoft.com/office/powerpoint/2010/main" val="4729252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1CF1D976-BFFD-4419-906B-7740FEE082D8}" type="slidenum">
              <a:rPr lang="de-DE" smtClean="0"/>
              <a:t>18</a:t>
            </a:fld>
            <a:endParaRPr lang="de-DE"/>
          </a:p>
        </p:txBody>
      </p:sp>
    </p:spTree>
    <p:extLst>
      <p:ext uri="{BB962C8B-B14F-4D97-AF65-F5344CB8AC3E}">
        <p14:creationId xmlns:p14="http://schemas.microsoft.com/office/powerpoint/2010/main" val="38595798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002A2D87-00C5-4147-A26C-C8BEE54329FB}" type="datetime1">
              <a:rPr lang="de-DE" smtClean="0"/>
              <a:t>07.07.2016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9407BA8-D56C-4F61-809A-C30FDE70E30D}" type="slidenum">
              <a:rPr lang="de-DE" smtClean="0"/>
              <a:t>‹Nº›</a:t>
            </a:fld>
            <a:endParaRPr lang="de-DE"/>
          </a:p>
        </p:txBody>
      </p:sp>
    </p:spTree>
    <p:extLst>
      <p:ext uri="{BB962C8B-B14F-4D97-AF65-F5344CB8AC3E}">
        <p14:creationId xmlns:p14="http://schemas.microsoft.com/office/powerpoint/2010/main" val="2428069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AB8CABFB-FDD0-45EA-A196-27CC128D8CB3}" type="datetime1">
              <a:rPr lang="de-DE" smtClean="0"/>
              <a:t>07.07.2016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9407BA8-D56C-4F61-809A-C30FDE70E30D}" type="slidenum">
              <a:rPr lang="de-DE" smtClean="0"/>
              <a:t>‹Nº›</a:t>
            </a:fld>
            <a:endParaRPr lang="de-DE"/>
          </a:p>
        </p:txBody>
      </p:sp>
    </p:spTree>
    <p:extLst>
      <p:ext uri="{BB962C8B-B14F-4D97-AF65-F5344CB8AC3E}">
        <p14:creationId xmlns:p14="http://schemas.microsoft.com/office/powerpoint/2010/main" val="654170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B1B79CA9-6D12-4D24-835D-A28A10F2A9CD}" type="datetime1">
              <a:rPr lang="de-DE" smtClean="0"/>
              <a:t>07.07.2016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9407BA8-D56C-4F61-809A-C30FDE70E30D}" type="slidenum">
              <a:rPr lang="de-DE" smtClean="0"/>
              <a:t>‹Nº›</a:t>
            </a:fld>
            <a:endParaRPr lang="de-DE"/>
          </a:p>
        </p:txBody>
      </p:sp>
    </p:spTree>
    <p:extLst>
      <p:ext uri="{BB962C8B-B14F-4D97-AF65-F5344CB8AC3E}">
        <p14:creationId xmlns:p14="http://schemas.microsoft.com/office/powerpoint/2010/main" val="934450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3AC0F3C0-17A7-43A6-8A4D-BE13D36C3805}" type="datetime1">
              <a:rPr lang="de-DE" smtClean="0"/>
              <a:t>07.07.2016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9407BA8-D56C-4F61-809A-C30FDE70E30D}" type="slidenum">
              <a:rPr lang="de-DE" smtClean="0"/>
              <a:t>‹Nº›</a:t>
            </a:fld>
            <a:endParaRPr lang="de-DE"/>
          </a:p>
        </p:txBody>
      </p:sp>
    </p:spTree>
    <p:extLst>
      <p:ext uri="{BB962C8B-B14F-4D97-AF65-F5344CB8AC3E}">
        <p14:creationId xmlns:p14="http://schemas.microsoft.com/office/powerpoint/2010/main" val="3727271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5513379E-D950-475F-8264-693341D2D776}" type="datetime1">
              <a:rPr lang="de-DE" smtClean="0"/>
              <a:t>07.07.2016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9407BA8-D56C-4F61-809A-C30FDE70E30D}" type="slidenum">
              <a:rPr lang="de-DE" smtClean="0"/>
              <a:t>‹Nº›</a:t>
            </a:fld>
            <a:endParaRPr lang="de-DE"/>
          </a:p>
        </p:txBody>
      </p:sp>
    </p:spTree>
    <p:extLst>
      <p:ext uri="{BB962C8B-B14F-4D97-AF65-F5344CB8AC3E}">
        <p14:creationId xmlns:p14="http://schemas.microsoft.com/office/powerpoint/2010/main" val="4230661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B9F2B8D9-73B5-4432-91B2-402EB777570C}" type="datetime1">
              <a:rPr lang="de-DE" smtClean="0"/>
              <a:t>07.07.2016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9407BA8-D56C-4F61-809A-C30FDE70E30D}" type="slidenum">
              <a:rPr lang="de-DE" smtClean="0"/>
              <a:t>‹Nº›</a:t>
            </a:fld>
            <a:endParaRPr lang="de-DE"/>
          </a:p>
        </p:txBody>
      </p:sp>
    </p:spTree>
    <p:extLst>
      <p:ext uri="{BB962C8B-B14F-4D97-AF65-F5344CB8AC3E}">
        <p14:creationId xmlns:p14="http://schemas.microsoft.com/office/powerpoint/2010/main" val="1798399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C1F994DB-1AE9-4FA2-8AE7-AC228A365CC4}" type="datetime1">
              <a:rPr lang="de-DE" smtClean="0"/>
              <a:t>07.07.2016</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19407BA8-D56C-4F61-809A-C30FDE70E30D}" type="slidenum">
              <a:rPr lang="de-DE" smtClean="0"/>
              <a:t>‹Nº›</a:t>
            </a:fld>
            <a:endParaRPr lang="de-DE"/>
          </a:p>
        </p:txBody>
      </p:sp>
    </p:spTree>
    <p:extLst>
      <p:ext uri="{BB962C8B-B14F-4D97-AF65-F5344CB8AC3E}">
        <p14:creationId xmlns:p14="http://schemas.microsoft.com/office/powerpoint/2010/main" val="1311450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16EC0A5C-D201-47C4-89F2-0C4BA440E9CF}" type="datetime1">
              <a:rPr lang="de-DE" smtClean="0"/>
              <a:t>07.07.2016</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19407BA8-D56C-4F61-809A-C30FDE70E30D}" type="slidenum">
              <a:rPr lang="de-DE" smtClean="0"/>
              <a:t>‹Nº›</a:t>
            </a:fld>
            <a:endParaRPr lang="de-DE"/>
          </a:p>
        </p:txBody>
      </p:sp>
    </p:spTree>
    <p:extLst>
      <p:ext uri="{BB962C8B-B14F-4D97-AF65-F5344CB8AC3E}">
        <p14:creationId xmlns:p14="http://schemas.microsoft.com/office/powerpoint/2010/main" val="1795883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15E435C9-6755-4935-B4E4-1170B72F2C42}" type="datetime1">
              <a:rPr lang="de-DE" smtClean="0"/>
              <a:t>07.07.2016</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19407BA8-D56C-4F61-809A-C30FDE70E30D}" type="slidenum">
              <a:rPr lang="de-DE" smtClean="0"/>
              <a:t>‹Nº›</a:t>
            </a:fld>
            <a:endParaRPr lang="de-DE"/>
          </a:p>
        </p:txBody>
      </p:sp>
    </p:spTree>
    <p:extLst>
      <p:ext uri="{BB962C8B-B14F-4D97-AF65-F5344CB8AC3E}">
        <p14:creationId xmlns:p14="http://schemas.microsoft.com/office/powerpoint/2010/main" val="1008662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8517A957-C003-4163-A3CD-75FB10FD42AE}" type="datetime1">
              <a:rPr lang="de-DE" smtClean="0"/>
              <a:t>07.07.2016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9407BA8-D56C-4F61-809A-C30FDE70E30D}" type="slidenum">
              <a:rPr lang="de-DE" smtClean="0"/>
              <a:t>‹Nº›</a:t>
            </a:fld>
            <a:endParaRPr lang="de-DE"/>
          </a:p>
        </p:txBody>
      </p:sp>
    </p:spTree>
    <p:extLst>
      <p:ext uri="{BB962C8B-B14F-4D97-AF65-F5344CB8AC3E}">
        <p14:creationId xmlns:p14="http://schemas.microsoft.com/office/powerpoint/2010/main" val="3552937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F50789B9-194B-4CCE-8C7D-3B35E5DDE3E9}" type="datetime1">
              <a:rPr lang="de-DE" smtClean="0"/>
              <a:t>07.07.2016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9407BA8-D56C-4F61-809A-C30FDE70E30D}" type="slidenum">
              <a:rPr lang="de-DE" smtClean="0"/>
              <a:t>‹Nº›</a:t>
            </a:fld>
            <a:endParaRPr lang="de-DE"/>
          </a:p>
        </p:txBody>
      </p:sp>
    </p:spTree>
    <p:extLst>
      <p:ext uri="{BB962C8B-B14F-4D97-AF65-F5344CB8AC3E}">
        <p14:creationId xmlns:p14="http://schemas.microsoft.com/office/powerpoint/2010/main" val="3101532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03256B-3C24-493D-A814-D467DD21CDD8}" type="datetime1">
              <a:rPr lang="de-DE" smtClean="0"/>
              <a:t>07.07.2016</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407BA8-D56C-4F61-809A-C30FDE70E30D}" type="slidenum">
              <a:rPr lang="de-DE" smtClean="0"/>
              <a:t>‹Nº›</a:t>
            </a:fld>
            <a:endParaRPr lang="de-DE"/>
          </a:p>
        </p:txBody>
      </p:sp>
    </p:spTree>
    <p:extLst>
      <p:ext uri="{BB962C8B-B14F-4D97-AF65-F5344CB8AC3E}">
        <p14:creationId xmlns:p14="http://schemas.microsoft.com/office/powerpoint/2010/main" val="23154948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7.emf"/></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r>
              <a:rPr lang="de-DE" sz="1800" dirty="0" smtClean="0"/>
              <a:t>Ursula Vences (</a:t>
            </a:r>
            <a:r>
              <a:rPr lang="de-DE" sz="1800" dirty="0" err="1" smtClean="0"/>
              <a:t>Alemania</a:t>
            </a:r>
            <a:r>
              <a:rPr lang="de-DE" sz="1800" dirty="0" smtClean="0"/>
              <a:t>):</a:t>
            </a:r>
            <a:r>
              <a:rPr lang="de-DE" sz="2400" dirty="0" smtClean="0"/>
              <a:t/>
            </a:r>
            <a:br>
              <a:rPr lang="de-DE" sz="2400" dirty="0" smtClean="0"/>
            </a:br>
            <a:r>
              <a:rPr lang="de-DE" sz="2400" dirty="0" smtClean="0"/>
              <a:t/>
            </a:r>
            <a:br>
              <a:rPr lang="de-DE" sz="2400" dirty="0" smtClean="0"/>
            </a:br>
            <a:r>
              <a:rPr lang="de-DE" sz="3200" b="1" dirty="0" smtClean="0">
                <a:solidFill>
                  <a:srgbClr val="0070C0"/>
                </a:solidFill>
              </a:rPr>
              <a:t>De </a:t>
            </a:r>
            <a:r>
              <a:rPr lang="de-DE" sz="3200" b="1" dirty="0" err="1" smtClean="0">
                <a:solidFill>
                  <a:srgbClr val="0070C0"/>
                </a:solidFill>
              </a:rPr>
              <a:t>una</a:t>
            </a:r>
            <a:r>
              <a:rPr lang="de-DE" sz="3200" b="1" dirty="0" smtClean="0">
                <a:solidFill>
                  <a:srgbClr val="0070C0"/>
                </a:solidFill>
              </a:rPr>
              <a:t> </a:t>
            </a:r>
            <a:r>
              <a:rPr lang="de-DE" sz="3200" b="1" dirty="0" err="1" smtClean="0">
                <a:solidFill>
                  <a:srgbClr val="0070C0"/>
                </a:solidFill>
              </a:rPr>
              <a:t>lengua</a:t>
            </a:r>
            <a:r>
              <a:rPr lang="de-DE" sz="3200" b="1" dirty="0" smtClean="0">
                <a:solidFill>
                  <a:srgbClr val="0070C0"/>
                </a:solidFill>
              </a:rPr>
              <a:t> a </a:t>
            </a:r>
            <a:r>
              <a:rPr lang="de-DE" sz="3200" b="1" dirty="0" err="1" smtClean="0">
                <a:solidFill>
                  <a:srgbClr val="0070C0"/>
                </a:solidFill>
              </a:rPr>
              <a:t>otra</a:t>
            </a:r>
            <a:endParaRPr lang="de-DE" sz="3200" b="1" dirty="0">
              <a:solidFill>
                <a:srgbClr val="0070C0"/>
              </a:solidFill>
            </a:endParaRPr>
          </a:p>
        </p:txBody>
      </p:sp>
      <p:sp>
        <p:nvSpPr>
          <p:cNvPr id="3" name="Untertitel 2"/>
          <p:cNvSpPr>
            <a:spLocks noGrp="1"/>
          </p:cNvSpPr>
          <p:nvPr>
            <p:ph type="subTitle" idx="1"/>
          </p:nvPr>
        </p:nvSpPr>
        <p:spPr/>
        <p:txBody>
          <a:bodyPr>
            <a:normAutofit/>
          </a:bodyPr>
          <a:lstStyle/>
          <a:p>
            <a:r>
              <a:rPr lang="de-DE" sz="2400" b="1" dirty="0" smtClean="0">
                <a:solidFill>
                  <a:srgbClr val="FF0000"/>
                </a:solidFill>
              </a:rPr>
              <a:t>La </a:t>
            </a:r>
            <a:r>
              <a:rPr lang="de-DE" sz="2400" b="1" dirty="0" err="1" smtClean="0">
                <a:solidFill>
                  <a:srgbClr val="FF0000"/>
                </a:solidFill>
              </a:rPr>
              <a:t>mediación</a:t>
            </a:r>
            <a:r>
              <a:rPr lang="de-DE" sz="2400" b="1" dirty="0" smtClean="0">
                <a:solidFill>
                  <a:srgbClr val="FF0000"/>
                </a:solidFill>
              </a:rPr>
              <a:t> </a:t>
            </a:r>
            <a:r>
              <a:rPr lang="de-DE" sz="2400" b="1" dirty="0" err="1" smtClean="0">
                <a:solidFill>
                  <a:srgbClr val="FF0000"/>
                </a:solidFill>
              </a:rPr>
              <a:t>lingüística</a:t>
            </a:r>
            <a:r>
              <a:rPr lang="de-DE" sz="2400" b="1" dirty="0" smtClean="0">
                <a:solidFill>
                  <a:srgbClr val="FF0000"/>
                </a:solidFill>
              </a:rPr>
              <a:t> </a:t>
            </a:r>
            <a:r>
              <a:rPr lang="de-DE" sz="2400" b="1" dirty="0" err="1" smtClean="0">
                <a:solidFill>
                  <a:srgbClr val="FF0000"/>
                </a:solidFill>
              </a:rPr>
              <a:t>como</a:t>
            </a:r>
            <a:r>
              <a:rPr lang="de-DE" sz="2400" b="1" dirty="0" smtClean="0">
                <a:solidFill>
                  <a:srgbClr val="FF0000"/>
                </a:solidFill>
              </a:rPr>
              <a:t> </a:t>
            </a:r>
            <a:r>
              <a:rPr lang="de-DE" sz="2400" b="1" dirty="0" err="1" smtClean="0">
                <a:solidFill>
                  <a:srgbClr val="FF0000"/>
                </a:solidFill>
              </a:rPr>
              <a:t>un</a:t>
            </a:r>
            <a:r>
              <a:rPr lang="de-DE" sz="2400" b="1" dirty="0" smtClean="0">
                <a:solidFill>
                  <a:srgbClr val="FF0000"/>
                </a:solidFill>
              </a:rPr>
              <a:t> </a:t>
            </a:r>
            <a:r>
              <a:rPr lang="de-DE" sz="2400" b="1" dirty="0" err="1" smtClean="0">
                <a:solidFill>
                  <a:srgbClr val="FF0000"/>
                </a:solidFill>
              </a:rPr>
              <a:t>nuevo</a:t>
            </a:r>
            <a:r>
              <a:rPr lang="de-DE" sz="2400" b="1" dirty="0" smtClean="0">
                <a:solidFill>
                  <a:srgbClr val="FF0000"/>
                </a:solidFill>
              </a:rPr>
              <a:t> </a:t>
            </a:r>
            <a:r>
              <a:rPr lang="de-DE" sz="2400" b="1" dirty="0" err="1" smtClean="0">
                <a:solidFill>
                  <a:srgbClr val="FF0000"/>
                </a:solidFill>
              </a:rPr>
              <a:t>reto</a:t>
            </a:r>
            <a:r>
              <a:rPr lang="de-DE" sz="2400" b="1" dirty="0" smtClean="0">
                <a:solidFill>
                  <a:srgbClr val="FF0000"/>
                </a:solidFill>
              </a:rPr>
              <a:t> en la </a:t>
            </a:r>
            <a:r>
              <a:rPr lang="de-DE" sz="2400" b="1" dirty="0" err="1" smtClean="0">
                <a:solidFill>
                  <a:srgbClr val="FF0000"/>
                </a:solidFill>
              </a:rPr>
              <a:t>enseñanza</a:t>
            </a:r>
            <a:r>
              <a:rPr lang="de-DE" sz="2400" b="1" dirty="0" smtClean="0">
                <a:solidFill>
                  <a:srgbClr val="FF0000"/>
                </a:solidFill>
              </a:rPr>
              <a:t> del </a:t>
            </a:r>
            <a:r>
              <a:rPr lang="de-DE" sz="2400" b="1" dirty="0" err="1" smtClean="0">
                <a:solidFill>
                  <a:srgbClr val="FF0000"/>
                </a:solidFill>
              </a:rPr>
              <a:t>español</a:t>
            </a:r>
            <a:r>
              <a:rPr lang="de-DE" sz="2400" b="1" dirty="0" smtClean="0">
                <a:solidFill>
                  <a:srgbClr val="FF0000"/>
                </a:solidFill>
              </a:rPr>
              <a:t> en </a:t>
            </a:r>
            <a:r>
              <a:rPr lang="de-DE" sz="2400" b="1" dirty="0" err="1" smtClean="0">
                <a:solidFill>
                  <a:srgbClr val="FF0000"/>
                </a:solidFill>
              </a:rPr>
              <a:t>Alemania</a:t>
            </a:r>
            <a:r>
              <a:rPr lang="de-DE" sz="2400" b="1" dirty="0" smtClean="0">
                <a:solidFill>
                  <a:srgbClr val="FF0000"/>
                </a:solidFill>
              </a:rPr>
              <a:t> </a:t>
            </a:r>
            <a:endParaRPr lang="de-DE" sz="2400" b="1" dirty="0">
              <a:solidFill>
                <a:srgbClr val="FF0000"/>
              </a:solidFill>
            </a:endParaRPr>
          </a:p>
        </p:txBody>
      </p:sp>
      <p:sp>
        <p:nvSpPr>
          <p:cNvPr id="4" name="Foliennummernplatzhalter 3"/>
          <p:cNvSpPr>
            <a:spLocks noGrp="1"/>
          </p:cNvSpPr>
          <p:nvPr>
            <p:ph type="sldNum" sz="quarter" idx="12"/>
          </p:nvPr>
        </p:nvSpPr>
        <p:spPr/>
        <p:txBody>
          <a:bodyPr/>
          <a:lstStyle/>
          <a:p>
            <a:fld id="{19407BA8-D56C-4F61-809A-C30FDE70E30D}" type="slidenum">
              <a:rPr lang="de-DE" smtClean="0"/>
              <a:t>1</a:t>
            </a:fld>
            <a:endParaRPr lang="de-DE"/>
          </a:p>
        </p:txBody>
      </p:sp>
      <p:pic>
        <p:nvPicPr>
          <p:cNvPr id="5" name="Grafik 4" descr="http://www.lektorat.de/images/Dolmetscher.jpg"/>
          <p:cNvPicPr/>
          <p:nvPr/>
        </p:nvPicPr>
        <p:blipFill>
          <a:blip r:embed="rId2">
            <a:extLst>
              <a:ext uri="{28A0092B-C50C-407E-A947-70E740481C1C}">
                <a14:useLocalDpi xmlns:a14="http://schemas.microsoft.com/office/drawing/2010/main" val="0"/>
              </a:ext>
            </a:extLst>
          </a:blip>
          <a:srcRect/>
          <a:stretch>
            <a:fillRect/>
          </a:stretch>
        </p:blipFill>
        <p:spPr bwMode="auto">
          <a:xfrm>
            <a:off x="6516216" y="1772816"/>
            <a:ext cx="2160240" cy="2016224"/>
          </a:xfrm>
          <a:prstGeom prst="rect">
            <a:avLst/>
          </a:prstGeom>
          <a:noFill/>
          <a:ln>
            <a:noFill/>
          </a:ln>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504" y="5805264"/>
            <a:ext cx="1092708" cy="886968"/>
          </a:xfrm>
          <a:prstGeom prst="rect">
            <a:avLst/>
          </a:prstGeom>
        </p:spPr>
      </p:pic>
    </p:spTree>
    <p:extLst>
      <p:ext uri="{BB962C8B-B14F-4D97-AF65-F5344CB8AC3E}">
        <p14:creationId xmlns:p14="http://schemas.microsoft.com/office/powerpoint/2010/main" val="8844773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idx="1"/>
          </p:nvPr>
        </p:nvSpPr>
        <p:spPr/>
        <p:txBody>
          <a:bodyPr/>
          <a:lstStyle/>
          <a:p>
            <a:r>
              <a:rPr lang="de-DE" dirty="0" err="1" smtClean="0">
                <a:solidFill>
                  <a:srgbClr val="C00000"/>
                </a:solidFill>
              </a:rPr>
              <a:t>El</a:t>
            </a:r>
            <a:r>
              <a:rPr lang="de-DE" dirty="0" smtClean="0">
                <a:solidFill>
                  <a:srgbClr val="C00000"/>
                </a:solidFill>
              </a:rPr>
              <a:t> </a:t>
            </a:r>
            <a:r>
              <a:rPr lang="de-DE" dirty="0" err="1" smtClean="0">
                <a:solidFill>
                  <a:srgbClr val="C00000"/>
                </a:solidFill>
              </a:rPr>
              <a:t>traductor</a:t>
            </a:r>
            <a:r>
              <a:rPr lang="de-DE" dirty="0" smtClean="0">
                <a:solidFill>
                  <a:srgbClr val="C00000"/>
                </a:solidFill>
              </a:rPr>
              <a:t>/la </a:t>
            </a:r>
            <a:r>
              <a:rPr lang="de-DE" dirty="0" err="1" smtClean="0">
                <a:solidFill>
                  <a:srgbClr val="C00000"/>
                </a:solidFill>
              </a:rPr>
              <a:t>traductora</a:t>
            </a:r>
            <a:endParaRPr lang="de-DE" dirty="0">
              <a:solidFill>
                <a:srgbClr val="C00000"/>
              </a:solidFill>
            </a:endParaRPr>
          </a:p>
        </p:txBody>
      </p:sp>
      <p:sp>
        <p:nvSpPr>
          <p:cNvPr id="4" name="Inhaltsplatzhalter 3"/>
          <p:cNvSpPr>
            <a:spLocks noGrp="1"/>
          </p:cNvSpPr>
          <p:nvPr>
            <p:ph sz="half" idx="2"/>
          </p:nvPr>
        </p:nvSpPr>
        <p:spPr/>
        <p:txBody>
          <a:bodyPr>
            <a:normAutofit/>
          </a:bodyPr>
          <a:lstStyle/>
          <a:p>
            <a:r>
              <a:rPr lang="es-ES_tradnl" sz="2600" dirty="0"/>
              <a:t>P</a:t>
            </a:r>
            <a:r>
              <a:rPr lang="es-ES_tradnl" sz="2600" dirty="0" smtClean="0"/>
              <a:t>osición neutral  en la transmisión del contenido</a:t>
            </a:r>
          </a:p>
          <a:p>
            <a:pPr marL="0" indent="0">
              <a:buNone/>
            </a:pPr>
            <a:endParaRPr lang="es-ES_tradnl" sz="2600" dirty="0" smtClean="0"/>
          </a:p>
          <a:p>
            <a:r>
              <a:rPr lang="es-ES_tradnl" sz="2600" dirty="0"/>
              <a:t>A</a:t>
            </a:r>
            <a:r>
              <a:rPr lang="es-ES_tradnl" sz="2600" dirty="0" smtClean="0"/>
              <a:t>bstención </a:t>
            </a:r>
            <a:r>
              <a:rPr lang="es-ES_tradnl" sz="2600" dirty="0"/>
              <a:t>de toma de postura, comentarios o opinión personal</a:t>
            </a:r>
            <a:endParaRPr lang="de-DE" sz="2600" dirty="0"/>
          </a:p>
        </p:txBody>
      </p:sp>
      <p:sp>
        <p:nvSpPr>
          <p:cNvPr id="5" name="Textplatzhalter 4"/>
          <p:cNvSpPr>
            <a:spLocks noGrp="1"/>
          </p:cNvSpPr>
          <p:nvPr>
            <p:ph type="body" sz="quarter" idx="3"/>
          </p:nvPr>
        </p:nvSpPr>
        <p:spPr/>
        <p:txBody>
          <a:bodyPr/>
          <a:lstStyle/>
          <a:p>
            <a:r>
              <a:rPr lang="de-DE" dirty="0" err="1" smtClean="0">
                <a:solidFill>
                  <a:srgbClr val="C00000"/>
                </a:solidFill>
              </a:rPr>
              <a:t>El</a:t>
            </a:r>
            <a:r>
              <a:rPr lang="de-DE" dirty="0" smtClean="0">
                <a:solidFill>
                  <a:srgbClr val="C00000"/>
                </a:solidFill>
              </a:rPr>
              <a:t> </a:t>
            </a:r>
            <a:r>
              <a:rPr lang="de-DE" dirty="0" err="1" smtClean="0">
                <a:solidFill>
                  <a:srgbClr val="C00000"/>
                </a:solidFill>
              </a:rPr>
              <a:t>mediador</a:t>
            </a:r>
            <a:r>
              <a:rPr lang="de-DE" dirty="0" smtClean="0">
                <a:solidFill>
                  <a:srgbClr val="C00000"/>
                </a:solidFill>
              </a:rPr>
              <a:t>/la </a:t>
            </a:r>
            <a:r>
              <a:rPr lang="de-DE" dirty="0" err="1" smtClean="0">
                <a:solidFill>
                  <a:srgbClr val="C00000"/>
                </a:solidFill>
              </a:rPr>
              <a:t>mediadora</a:t>
            </a:r>
            <a:endParaRPr lang="de-DE" dirty="0">
              <a:solidFill>
                <a:srgbClr val="C00000"/>
              </a:solidFill>
            </a:endParaRPr>
          </a:p>
        </p:txBody>
      </p:sp>
      <p:sp>
        <p:nvSpPr>
          <p:cNvPr id="6" name="Inhaltsplatzhalter 5"/>
          <p:cNvSpPr>
            <a:spLocks noGrp="1"/>
          </p:cNvSpPr>
          <p:nvPr>
            <p:ph sz="quarter" idx="4"/>
          </p:nvPr>
        </p:nvSpPr>
        <p:spPr/>
        <p:txBody>
          <a:bodyPr>
            <a:normAutofit/>
          </a:bodyPr>
          <a:lstStyle/>
          <a:p>
            <a:r>
              <a:rPr lang="es-ES_tradnl" sz="2600" dirty="0"/>
              <a:t>P</a:t>
            </a:r>
            <a:r>
              <a:rPr lang="es-ES_tradnl" sz="2600" dirty="0" smtClean="0"/>
              <a:t>osición activa en el  </a:t>
            </a:r>
            <a:r>
              <a:rPr lang="es-ES_tradnl" sz="2600" dirty="0"/>
              <a:t>proceso </a:t>
            </a:r>
            <a:r>
              <a:rPr lang="es-ES_tradnl" sz="2600" dirty="0" smtClean="0"/>
              <a:t>:</a:t>
            </a:r>
          </a:p>
          <a:p>
            <a:pPr marL="0" indent="0">
              <a:buNone/>
            </a:pPr>
            <a:r>
              <a:rPr lang="es-ES_tradnl" sz="2600" dirty="0" smtClean="0"/>
              <a:t>   </a:t>
            </a:r>
          </a:p>
          <a:p>
            <a:pPr marL="514350" indent="-514350">
              <a:buFont typeface="+mj-lt"/>
              <a:buAutoNum type="arabicPeriod"/>
            </a:pPr>
            <a:r>
              <a:rPr lang="es-ES_tradnl" sz="2600" dirty="0" smtClean="0"/>
              <a:t>Cierta toma de posición por la selección de las partes por transmitir</a:t>
            </a:r>
          </a:p>
          <a:p>
            <a:pPr marL="514350" indent="-514350">
              <a:buFont typeface="+mj-lt"/>
              <a:buAutoNum type="arabicPeriod"/>
            </a:pPr>
            <a:r>
              <a:rPr lang="es-ES_tradnl" sz="2600" dirty="0" smtClean="0"/>
              <a:t>Reducción neutralidad por añadir información </a:t>
            </a:r>
          </a:p>
          <a:p>
            <a:endParaRPr lang="de-DE" dirty="0"/>
          </a:p>
          <a:p>
            <a:endParaRPr lang="de-DE" dirty="0"/>
          </a:p>
        </p:txBody>
      </p:sp>
      <p:sp>
        <p:nvSpPr>
          <p:cNvPr id="7" name="Foliennummernplatzhalter 6"/>
          <p:cNvSpPr>
            <a:spLocks noGrp="1"/>
          </p:cNvSpPr>
          <p:nvPr>
            <p:ph type="sldNum" sz="quarter" idx="12"/>
          </p:nvPr>
        </p:nvSpPr>
        <p:spPr/>
        <p:txBody>
          <a:bodyPr/>
          <a:lstStyle/>
          <a:p>
            <a:fld id="{19407BA8-D56C-4F61-809A-C30FDE70E30D}" type="slidenum">
              <a:rPr lang="de-DE" smtClean="0"/>
              <a:t>10</a:t>
            </a:fld>
            <a:endParaRPr lang="de-DE"/>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5805264"/>
            <a:ext cx="1092708" cy="886968"/>
          </a:xfrm>
          <a:prstGeom prst="rect">
            <a:avLst/>
          </a:prstGeom>
        </p:spPr>
      </p:pic>
    </p:spTree>
    <p:extLst>
      <p:ext uri="{BB962C8B-B14F-4D97-AF65-F5344CB8AC3E}">
        <p14:creationId xmlns:p14="http://schemas.microsoft.com/office/powerpoint/2010/main" val="27440116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normAutofit fontScale="90000"/>
          </a:bodyPr>
          <a:lstStyle/>
          <a:p>
            <a:r>
              <a:rPr lang="de-DE" dirty="0" err="1" smtClean="0">
                <a:solidFill>
                  <a:srgbClr val="0070C0"/>
                </a:solidFill>
              </a:rPr>
              <a:t>Ejemplos</a:t>
            </a:r>
            <a:r>
              <a:rPr lang="de-DE" dirty="0" smtClean="0">
                <a:solidFill>
                  <a:srgbClr val="0070C0"/>
                </a:solidFill>
              </a:rPr>
              <a:t> de </a:t>
            </a:r>
            <a:r>
              <a:rPr lang="de-DE" dirty="0" err="1" smtClean="0">
                <a:solidFill>
                  <a:srgbClr val="0070C0"/>
                </a:solidFill>
              </a:rPr>
              <a:t>tareas</a:t>
            </a:r>
            <a:r>
              <a:rPr lang="de-DE" dirty="0">
                <a:solidFill>
                  <a:srgbClr val="0070C0"/>
                </a:solidFill>
              </a:rPr>
              <a:t> </a:t>
            </a:r>
            <a:r>
              <a:rPr lang="de-DE" dirty="0" err="1" smtClean="0">
                <a:solidFill>
                  <a:srgbClr val="0070C0"/>
                </a:solidFill>
              </a:rPr>
              <a:t>para</a:t>
            </a:r>
            <a:r>
              <a:rPr lang="de-DE" dirty="0" smtClean="0">
                <a:solidFill>
                  <a:srgbClr val="0070C0"/>
                </a:solidFill>
              </a:rPr>
              <a:t> </a:t>
            </a:r>
            <a:r>
              <a:rPr lang="de-DE" dirty="0" err="1" smtClean="0">
                <a:solidFill>
                  <a:srgbClr val="0070C0"/>
                </a:solidFill>
              </a:rPr>
              <a:t>principiantes</a:t>
            </a:r>
            <a:r>
              <a:rPr lang="de-DE" dirty="0" smtClean="0">
                <a:solidFill>
                  <a:srgbClr val="0070C0"/>
                </a:solidFill>
              </a:rPr>
              <a:t> (</a:t>
            </a:r>
            <a:r>
              <a:rPr lang="de-DE" dirty="0" err="1" smtClean="0">
                <a:solidFill>
                  <a:srgbClr val="0070C0"/>
                </a:solidFill>
              </a:rPr>
              <a:t>esp</a:t>
            </a:r>
            <a:r>
              <a:rPr lang="de-DE" dirty="0" smtClean="0">
                <a:solidFill>
                  <a:srgbClr val="0070C0"/>
                </a:solidFill>
              </a:rPr>
              <a:t>.-</a:t>
            </a:r>
            <a:r>
              <a:rPr lang="de-DE" dirty="0" err="1" smtClean="0">
                <a:solidFill>
                  <a:srgbClr val="0070C0"/>
                </a:solidFill>
              </a:rPr>
              <a:t>alemán</a:t>
            </a:r>
            <a:r>
              <a:rPr lang="de-DE" dirty="0" smtClean="0">
                <a:solidFill>
                  <a:srgbClr val="0070C0"/>
                </a:solidFill>
              </a:rPr>
              <a:t>): </a:t>
            </a:r>
            <a:r>
              <a:rPr lang="de-DE" b="1" dirty="0" err="1">
                <a:solidFill>
                  <a:srgbClr val="0070C0"/>
                </a:solidFill>
              </a:rPr>
              <a:t>A</a:t>
            </a:r>
            <a:r>
              <a:rPr lang="de-DE" b="1" dirty="0" err="1" smtClean="0">
                <a:solidFill>
                  <a:srgbClr val="0070C0"/>
                </a:solidFill>
              </a:rPr>
              <a:t>lgo</a:t>
            </a:r>
            <a:r>
              <a:rPr lang="de-DE" b="1" dirty="0" smtClean="0">
                <a:solidFill>
                  <a:srgbClr val="0070C0"/>
                </a:solidFill>
              </a:rPr>
              <a:t> </a:t>
            </a:r>
            <a:r>
              <a:rPr lang="de-DE" b="1" dirty="0" err="1" smtClean="0">
                <a:solidFill>
                  <a:srgbClr val="0070C0"/>
                </a:solidFill>
              </a:rPr>
              <a:t>menos</a:t>
            </a:r>
            <a:endParaRPr lang="de-DE" b="1" dirty="0">
              <a:solidFill>
                <a:srgbClr val="0070C0"/>
              </a:solidFill>
            </a:endParaRPr>
          </a:p>
        </p:txBody>
      </p:sp>
      <p:sp>
        <p:nvSpPr>
          <p:cNvPr id="8" name="Inhaltsplatzhalter 7"/>
          <p:cNvSpPr>
            <a:spLocks noGrp="1"/>
          </p:cNvSpPr>
          <p:nvPr>
            <p:ph idx="1"/>
          </p:nvPr>
        </p:nvSpPr>
        <p:spPr/>
        <p:txBody>
          <a:bodyPr>
            <a:normAutofit fontScale="85000" lnSpcReduction="20000"/>
          </a:bodyPr>
          <a:lstStyle/>
          <a:p>
            <a:r>
              <a:rPr lang="de-DE" sz="2800" b="1" dirty="0" err="1" smtClean="0">
                <a:solidFill>
                  <a:srgbClr val="C00000"/>
                </a:solidFill>
              </a:rPr>
              <a:t>Situación</a:t>
            </a:r>
            <a:r>
              <a:rPr lang="de-DE" sz="2800" dirty="0" smtClean="0">
                <a:solidFill>
                  <a:srgbClr val="C00000"/>
                </a:solidFill>
              </a:rPr>
              <a:t>:</a:t>
            </a:r>
            <a:r>
              <a:rPr lang="de-DE" sz="2800" dirty="0" smtClean="0"/>
              <a:t> </a:t>
            </a:r>
            <a:r>
              <a:rPr lang="de-DE" sz="2800" dirty="0"/>
              <a:t> </a:t>
            </a:r>
            <a:r>
              <a:rPr lang="de-DE" sz="2800" dirty="0" err="1" smtClean="0"/>
              <a:t>Una</a:t>
            </a:r>
            <a:r>
              <a:rPr lang="de-DE" sz="2800" dirty="0" smtClean="0"/>
              <a:t> </a:t>
            </a:r>
            <a:r>
              <a:rPr lang="de-DE" sz="2800" dirty="0" err="1" smtClean="0"/>
              <a:t>amiga</a:t>
            </a:r>
            <a:r>
              <a:rPr lang="de-DE" sz="2800" dirty="0" smtClean="0"/>
              <a:t> </a:t>
            </a:r>
            <a:r>
              <a:rPr lang="de-DE" sz="2800" dirty="0" err="1" smtClean="0"/>
              <a:t>española</a:t>
            </a:r>
            <a:r>
              <a:rPr lang="de-DE" sz="2800" dirty="0" smtClean="0"/>
              <a:t> ha </a:t>
            </a:r>
            <a:r>
              <a:rPr lang="de-DE" sz="2800" dirty="0" err="1" smtClean="0"/>
              <a:t>pedido</a:t>
            </a:r>
            <a:r>
              <a:rPr lang="de-DE" sz="2800" dirty="0" smtClean="0"/>
              <a:t> </a:t>
            </a:r>
            <a:r>
              <a:rPr lang="de-DE" sz="2800" dirty="0" err="1" smtClean="0"/>
              <a:t>consejo</a:t>
            </a:r>
            <a:r>
              <a:rPr lang="de-DE" sz="2800" dirty="0" smtClean="0"/>
              <a:t> a </a:t>
            </a:r>
            <a:r>
              <a:rPr lang="de-DE" sz="2800" dirty="0" err="1" smtClean="0"/>
              <a:t>una</a:t>
            </a:r>
            <a:r>
              <a:rPr lang="de-DE" sz="2800" dirty="0" smtClean="0"/>
              <a:t> </a:t>
            </a:r>
            <a:r>
              <a:rPr lang="de-DE" sz="2800" dirty="0" err="1" smtClean="0"/>
              <a:t>revista</a:t>
            </a:r>
            <a:r>
              <a:rPr lang="de-DE" sz="2800" dirty="0" smtClean="0"/>
              <a:t> juvenil </a:t>
            </a:r>
            <a:r>
              <a:rPr lang="de-DE" sz="2800" dirty="0" err="1" smtClean="0"/>
              <a:t>para</a:t>
            </a:r>
            <a:r>
              <a:rPr lang="de-DE" sz="2800" dirty="0" smtClean="0"/>
              <a:t> </a:t>
            </a:r>
            <a:r>
              <a:rPr lang="de-DE" sz="2800" dirty="0" err="1" smtClean="0"/>
              <a:t>ordenar</a:t>
            </a:r>
            <a:r>
              <a:rPr lang="de-DE" sz="2800" dirty="0" smtClean="0"/>
              <a:t> </a:t>
            </a:r>
            <a:r>
              <a:rPr lang="de-DE" sz="2800" dirty="0" err="1" smtClean="0"/>
              <a:t>mejor</a:t>
            </a:r>
            <a:r>
              <a:rPr lang="de-DE" sz="2800" dirty="0" smtClean="0"/>
              <a:t> </a:t>
            </a:r>
            <a:r>
              <a:rPr lang="de-DE" sz="2800" dirty="0" err="1" smtClean="0"/>
              <a:t>su</a:t>
            </a:r>
            <a:r>
              <a:rPr lang="de-DE" sz="2800" dirty="0" smtClean="0"/>
              <a:t> </a:t>
            </a:r>
            <a:r>
              <a:rPr lang="de-DE" sz="2800" dirty="0" err="1" smtClean="0"/>
              <a:t>propia</a:t>
            </a:r>
            <a:r>
              <a:rPr lang="de-DE" sz="2800" dirty="0" smtClean="0"/>
              <a:t> </a:t>
            </a:r>
            <a:r>
              <a:rPr lang="de-DE" sz="2800" dirty="0" err="1" smtClean="0"/>
              <a:t>habitación</a:t>
            </a:r>
            <a:r>
              <a:rPr lang="de-DE" sz="2800" dirty="0" smtClean="0"/>
              <a:t>. </a:t>
            </a:r>
            <a:r>
              <a:rPr lang="de-DE" sz="2800" dirty="0" err="1" smtClean="0"/>
              <a:t>Un</a:t>
            </a:r>
            <a:r>
              <a:rPr lang="de-DE" sz="2800" dirty="0" smtClean="0"/>
              <a:t> </a:t>
            </a:r>
            <a:r>
              <a:rPr lang="de-DE" sz="2800" dirty="0" err="1" smtClean="0"/>
              <a:t>amigo</a:t>
            </a:r>
            <a:r>
              <a:rPr lang="de-DE" sz="2800" dirty="0" smtClean="0"/>
              <a:t> </a:t>
            </a:r>
            <a:r>
              <a:rPr lang="de-DE" sz="2800" dirty="0" err="1" smtClean="0"/>
              <a:t>alemán</a:t>
            </a:r>
            <a:r>
              <a:rPr lang="de-DE" sz="2800" dirty="0" smtClean="0"/>
              <a:t> </a:t>
            </a:r>
            <a:r>
              <a:rPr lang="de-DE" sz="2800" dirty="0" err="1" smtClean="0"/>
              <a:t>con</a:t>
            </a:r>
            <a:r>
              <a:rPr lang="de-DE" sz="2800" dirty="0" smtClean="0"/>
              <a:t> </a:t>
            </a:r>
            <a:r>
              <a:rPr lang="de-DE" sz="2800" dirty="0" err="1" smtClean="0"/>
              <a:t>problemas</a:t>
            </a:r>
            <a:r>
              <a:rPr lang="de-DE" sz="2800" dirty="0" smtClean="0"/>
              <a:t> </a:t>
            </a:r>
            <a:r>
              <a:rPr lang="de-DE" sz="2800" dirty="0" err="1" smtClean="0"/>
              <a:t>parecidos</a:t>
            </a:r>
            <a:r>
              <a:rPr lang="de-DE" sz="2800" dirty="0" smtClean="0"/>
              <a:t>, </a:t>
            </a:r>
            <a:r>
              <a:rPr lang="de-DE" sz="2800" dirty="0" err="1" smtClean="0"/>
              <a:t>que</a:t>
            </a:r>
            <a:r>
              <a:rPr lang="de-DE" sz="2800" dirty="0" smtClean="0"/>
              <a:t> </a:t>
            </a:r>
            <a:r>
              <a:rPr lang="de-DE" sz="2800" dirty="0" err="1" smtClean="0"/>
              <a:t>no</a:t>
            </a:r>
            <a:r>
              <a:rPr lang="de-DE" sz="2800" dirty="0" smtClean="0"/>
              <a:t> </a:t>
            </a:r>
            <a:r>
              <a:rPr lang="de-DE" sz="2800" dirty="0" err="1" smtClean="0"/>
              <a:t>entiende</a:t>
            </a:r>
            <a:r>
              <a:rPr lang="de-DE" sz="2800" dirty="0" smtClean="0"/>
              <a:t> </a:t>
            </a:r>
            <a:r>
              <a:rPr lang="de-DE" sz="2800" dirty="0" err="1" smtClean="0"/>
              <a:t>el</a:t>
            </a:r>
            <a:r>
              <a:rPr lang="de-DE" sz="2800" dirty="0" smtClean="0"/>
              <a:t> </a:t>
            </a:r>
            <a:r>
              <a:rPr lang="de-DE" sz="2800" dirty="0" err="1" smtClean="0"/>
              <a:t>español</a:t>
            </a:r>
            <a:r>
              <a:rPr lang="de-DE" sz="2800" dirty="0" smtClean="0"/>
              <a:t>, </a:t>
            </a:r>
            <a:r>
              <a:rPr lang="de-DE" sz="2800" dirty="0" err="1" smtClean="0"/>
              <a:t>quiere</a:t>
            </a:r>
            <a:r>
              <a:rPr lang="de-DE" sz="2800" dirty="0" smtClean="0"/>
              <a:t> </a:t>
            </a:r>
            <a:r>
              <a:rPr lang="de-DE" sz="2800" dirty="0" err="1" smtClean="0"/>
              <a:t>saber</a:t>
            </a:r>
            <a:r>
              <a:rPr lang="de-DE" sz="2800" dirty="0" smtClean="0"/>
              <a:t> </a:t>
            </a:r>
            <a:r>
              <a:rPr lang="de-DE" sz="2800" dirty="0" err="1" smtClean="0"/>
              <a:t>lo</a:t>
            </a:r>
            <a:r>
              <a:rPr lang="de-DE" sz="2800" dirty="0" smtClean="0"/>
              <a:t> </a:t>
            </a:r>
            <a:r>
              <a:rPr lang="de-DE" sz="2800" dirty="0" err="1" smtClean="0"/>
              <a:t>que</a:t>
            </a:r>
            <a:r>
              <a:rPr lang="de-DE" sz="2800" dirty="0" smtClean="0"/>
              <a:t> ha </a:t>
            </a:r>
            <a:r>
              <a:rPr lang="de-DE" sz="2800" dirty="0" err="1" smtClean="0"/>
              <a:t>recomendado</a:t>
            </a:r>
            <a:r>
              <a:rPr lang="de-DE" sz="2800" dirty="0" smtClean="0"/>
              <a:t> la </a:t>
            </a:r>
            <a:r>
              <a:rPr lang="de-DE" sz="2800" dirty="0" err="1" smtClean="0"/>
              <a:t>revista</a:t>
            </a:r>
            <a:r>
              <a:rPr lang="de-DE" sz="2800" dirty="0" smtClean="0"/>
              <a:t>.</a:t>
            </a:r>
          </a:p>
          <a:p>
            <a:r>
              <a:rPr lang="de-DE" sz="2800" dirty="0" err="1" smtClean="0"/>
              <a:t>Tarea</a:t>
            </a:r>
            <a:r>
              <a:rPr lang="de-DE" sz="2800" dirty="0" smtClean="0"/>
              <a:t>: </a:t>
            </a:r>
            <a:r>
              <a:rPr lang="de-DE" sz="2800" dirty="0" err="1" smtClean="0"/>
              <a:t>Escribe</a:t>
            </a:r>
            <a:r>
              <a:rPr lang="de-DE" sz="2800" dirty="0" smtClean="0"/>
              <a:t> </a:t>
            </a:r>
            <a:r>
              <a:rPr lang="de-DE" sz="2800" dirty="0" err="1" smtClean="0"/>
              <a:t>un</a:t>
            </a:r>
            <a:r>
              <a:rPr lang="de-DE" sz="2800" dirty="0" smtClean="0"/>
              <a:t> </a:t>
            </a:r>
            <a:r>
              <a:rPr lang="de-DE" sz="2800" dirty="0" err="1" smtClean="0"/>
              <a:t>correo</a:t>
            </a:r>
            <a:r>
              <a:rPr lang="de-DE" sz="2800" dirty="0" smtClean="0"/>
              <a:t> </a:t>
            </a:r>
            <a:r>
              <a:rPr lang="de-DE" sz="2800" dirty="0" err="1" smtClean="0"/>
              <a:t>electrónico</a:t>
            </a:r>
            <a:r>
              <a:rPr lang="de-DE" sz="2800" dirty="0" smtClean="0"/>
              <a:t> en </a:t>
            </a:r>
            <a:r>
              <a:rPr lang="de-DE" sz="2800" dirty="0" err="1" smtClean="0"/>
              <a:t>alemán</a:t>
            </a:r>
            <a:r>
              <a:rPr lang="de-DE" sz="2800" dirty="0" smtClean="0"/>
              <a:t> a tu </a:t>
            </a:r>
            <a:r>
              <a:rPr lang="de-DE" sz="2800" dirty="0" err="1" smtClean="0"/>
              <a:t>amigo</a:t>
            </a:r>
            <a:r>
              <a:rPr lang="de-DE" sz="2800" dirty="0" smtClean="0"/>
              <a:t>. </a:t>
            </a:r>
          </a:p>
          <a:p>
            <a:pPr marL="0" indent="0">
              <a:buNone/>
            </a:pPr>
            <a:endParaRPr lang="de-DE" sz="2400" dirty="0" smtClean="0"/>
          </a:p>
          <a:p>
            <a:pPr marL="0" indent="0">
              <a:buNone/>
            </a:pPr>
            <a:r>
              <a:rPr lang="de-DE" sz="2600" dirty="0"/>
              <a:t> </a:t>
            </a:r>
            <a:r>
              <a:rPr lang="de-DE" sz="2600" dirty="0" smtClean="0"/>
              <a:t>     </a:t>
            </a:r>
            <a:r>
              <a:rPr lang="de-DE" sz="2800" b="1" dirty="0" smtClean="0">
                <a:solidFill>
                  <a:srgbClr val="C00000"/>
                </a:solidFill>
              </a:rPr>
              <a:t>Material</a:t>
            </a:r>
            <a:r>
              <a:rPr lang="de-DE" sz="2800" dirty="0" smtClean="0">
                <a:solidFill>
                  <a:srgbClr val="C00000"/>
                </a:solidFill>
              </a:rPr>
              <a:t>:</a:t>
            </a:r>
            <a:r>
              <a:rPr lang="de-DE" sz="2800" dirty="0" smtClean="0"/>
              <a:t> </a:t>
            </a:r>
            <a:r>
              <a:rPr lang="de-DE" sz="2800" dirty="0" err="1" smtClean="0"/>
              <a:t>Consulta</a:t>
            </a:r>
            <a:r>
              <a:rPr lang="de-DE" sz="2800" dirty="0" smtClean="0"/>
              <a:t> de Amalia</a:t>
            </a:r>
            <a:r>
              <a:rPr lang="de-DE" sz="2800" b="1" dirty="0" smtClean="0"/>
              <a:t>:  ¿</a:t>
            </a:r>
            <a:r>
              <a:rPr lang="de-DE" sz="2800" b="1" dirty="0" err="1" smtClean="0"/>
              <a:t>Cómo</a:t>
            </a:r>
            <a:r>
              <a:rPr lang="de-DE" sz="2800" b="1" dirty="0" smtClean="0"/>
              <a:t> </a:t>
            </a:r>
            <a:r>
              <a:rPr lang="de-DE" sz="2800" b="1" dirty="0" err="1" smtClean="0"/>
              <a:t>ordeno</a:t>
            </a:r>
            <a:r>
              <a:rPr lang="de-DE" sz="2800" b="1" dirty="0" smtClean="0"/>
              <a:t> mi </a:t>
            </a:r>
            <a:r>
              <a:rPr lang="de-DE" sz="2800" b="1" dirty="0" err="1" smtClean="0"/>
              <a:t>habitación</a:t>
            </a:r>
            <a:r>
              <a:rPr lang="de-DE" sz="2800" b="1" dirty="0" smtClean="0"/>
              <a:t>?</a:t>
            </a:r>
          </a:p>
          <a:p>
            <a:pPr marL="0" indent="0">
              <a:buNone/>
            </a:pPr>
            <a:r>
              <a:rPr lang="de-DE" sz="2800" dirty="0"/>
              <a:t> </a:t>
            </a:r>
            <a:r>
              <a:rPr lang="de-DE" sz="2800" dirty="0" smtClean="0"/>
              <a:t>     ¡</a:t>
            </a:r>
            <a:r>
              <a:rPr lang="de-DE" sz="2800" dirty="0" err="1" smtClean="0"/>
              <a:t>Siempre</a:t>
            </a:r>
            <a:r>
              <a:rPr lang="de-DE" sz="2800" dirty="0" smtClean="0"/>
              <a:t> es </a:t>
            </a:r>
            <a:r>
              <a:rPr lang="de-DE" sz="2800" dirty="0" err="1" smtClean="0"/>
              <a:t>un</a:t>
            </a:r>
            <a:r>
              <a:rPr lang="de-DE" sz="2800" dirty="0" smtClean="0"/>
              <a:t> </a:t>
            </a:r>
            <a:r>
              <a:rPr lang="de-DE" sz="2800" dirty="0" err="1" smtClean="0"/>
              <a:t>caos</a:t>
            </a:r>
            <a:r>
              <a:rPr lang="de-DE" sz="2800" dirty="0" smtClean="0"/>
              <a:t>! Mi </a:t>
            </a:r>
            <a:r>
              <a:rPr lang="de-DE" sz="2800" dirty="0" err="1" smtClean="0"/>
              <a:t>chaqueta</a:t>
            </a:r>
            <a:r>
              <a:rPr lang="de-DE" sz="2800" dirty="0" smtClean="0"/>
              <a:t> </a:t>
            </a:r>
            <a:r>
              <a:rPr lang="de-DE" sz="2800" dirty="0" err="1" smtClean="0"/>
              <a:t>está</a:t>
            </a:r>
            <a:r>
              <a:rPr lang="de-DE" sz="2800" dirty="0" smtClean="0"/>
              <a:t> en la </a:t>
            </a:r>
            <a:r>
              <a:rPr lang="de-DE" sz="2800" dirty="0" err="1" smtClean="0"/>
              <a:t>estantería</a:t>
            </a:r>
            <a:r>
              <a:rPr lang="de-DE" sz="2800" dirty="0" smtClean="0"/>
              <a:t>, al</a:t>
            </a:r>
          </a:p>
          <a:p>
            <a:pPr marL="0" indent="0">
              <a:buNone/>
            </a:pPr>
            <a:r>
              <a:rPr lang="de-DE" sz="2800" dirty="0"/>
              <a:t> </a:t>
            </a:r>
            <a:r>
              <a:rPr lang="de-DE" sz="2800" dirty="0" smtClean="0"/>
              <a:t>     </a:t>
            </a:r>
            <a:r>
              <a:rPr lang="de-DE" sz="2800" dirty="0" err="1" smtClean="0"/>
              <a:t>lado</a:t>
            </a:r>
            <a:r>
              <a:rPr lang="de-DE" sz="2800" dirty="0" smtClean="0"/>
              <a:t> de </a:t>
            </a:r>
            <a:r>
              <a:rPr lang="de-DE" sz="2800" dirty="0" err="1" smtClean="0"/>
              <a:t>mis</a:t>
            </a:r>
            <a:r>
              <a:rPr lang="de-DE" sz="2800" dirty="0" smtClean="0"/>
              <a:t> </a:t>
            </a:r>
            <a:r>
              <a:rPr lang="de-DE" sz="2800" dirty="0" err="1" smtClean="0"/>
              <a:t>cedés</a:t>
            </a:r>
            <a:r>
              <a:rPr lang="de-DE" sz="2800" dirty="0" smtClean="0"/>
              <a:t>, </a:t>
            </a:r>
            <a:r>
              <a:rPr lang="de-DE" sz="2800" dirty="0" err="1" smtClean="0"/>
              <a:t>mis</a:t>
            </a:r>
            <a:r>
              <a:rPr lang="de-DE" sz="2800" dirty="0" smtClean="0"/>
              <a:t> </a:t>
            </a:r>
            <a:r>
              <a:rPr lang="de-DE" sz="2800" dirty="0" err="1" smtClean="0"/>
              <a:t>libros</a:t>
            </a:r>
            <a:r>
              <a:rPr lang="de-DE" sz="2800" dirty="0" smtClean="0"/>
              <a:t> en </a:t>
            </a:r>
            <a:r>
              <a:rPr lang="de-DE" sz="2800" dirty="0" err="1" smtClean="0"/>
              <a:t>el</a:t>
            </a:r>
            <a:r>
              <a:rPr lang="de-DE" sz="2800" dirty="0" smtClean="0"/>
              <a:t> </a:t>
            </a:r>
            <a:r>
              <a:rPr lang="de-DE" sz="2800" dirty="0" err="1" smtClean="0"/>
              <a:t>armario</a:t>
            </a:r>
            <a:r>
              <a:rPr lang="de-DE" sz="2800" dirty="0" smtClean="0"/>
              <a:t>, mi </a:t>
            </a:r>
            <a:r>
              <a:rPr lang="de-DE" sz="2800" dirty="0" err="1" smtClean="0"/>
              <a:t>mochila</a:t>
            </a:r>
            <a:r>
              <a:rPr lang="de-DE" sz="2800" dirty="0" smtClean="0"/>
              <a:t> </a:t>
            </a:r>
          </a:p>
          <a:p>
            <a:pPr marL="0" indent="0">
              <a:buNone/>
            </a:pPr>
            <a:r>
              <a:rPr lang="de-DE" sz="2800" dirty="0"/>
              <a:t> </a:t>
            </a:r>
            <a:r>
              <a:rPr lang="de-DE" sz="2800" dirty="0" smtClean="0"/>
              <a:t>     </a:t>
            </a:r>
            <a:r>
              <a:rPr lang="de-DE" sz="2800" dirty="0" err="1" smtClean="0"/>
              <a:t>debajo</a:t>
            </a:r>
            <a:r>
              <a:rPr lang="de-DE" sz="2800" dirty="0" smtClean="0"/>
              <a:t> de la </a:t>
            </a:r>
            <a:r>
              <a:rPr lang="de-DE" sz="2800" dirty="0" err="1" smtClean="0"/>
              <a:t>cama</a:t>
            </a:r>
            <a:r>
              <a:rPr lang="de-DE" sz="2800" dirty="0" smtClean="0"/>
              <a:t>. ¿</a:t>
            </a:r>
            <a:r>
              <a:rPr lang="de-DE" sz="2800" dirty="0" err="1" smtClean="0"/>
              <a:t>Por</a:t>
            </a:r>
            <a:r>
              <a:rPr lang="de-DE" sz="2800" dirty="0" smtClean="0"/>
              <a:t> </a:t>
            </a:r>
            <a:r>
              <a:rPr lang="de-DE" sz="2800" dirty="0" err="1" smtClean="0"/>
              <a:t>qué</a:t>
            </a:r>
            <a:r>
              <a:rPr lang="de-DE" sz="2800" dirty="0" smtClean="0"/>
              <a:t>? </a:t>
            </a:r>
            <a:r>
              <a:rPr lang="de-DE" sz="2800" dirty="0" err="1" smtClean="0"/>
              <a:t>No</a:t>
            </a:r>
            <a:r>
              <a:rPr lang="de-DE" sz="2800" dirty="0" smtClean="0"/>
              <a:t> </a:t>
            </a:r>
            <a:r>
              <a:rPr lang="de-DE" sz="2800" dirty="0" err="1" smtClean="0"/>
              <a:t>sé</a:t>
            </a:r>
            <a:r>
              <a:rPr lang="de-DE" sz="2800" dirty="0" smtClean="0"/>
              <a:t>. </a:t>
            </a:r>
            <a:r>
              <a:rPr lang="de-DE" sz="2800" dirty="0" err="1" smtClean="0"/>
              <a:t>Necesito</a:t>
            </a:r>
            <a:r>
              <a:rPr lang="de-DE" sz="2800" dirty="0" smtClean="0"/>
              <a:t> </a:t>
            </a:r>
            <a:r>
              <a:rPr lang="de-DE" sz="2800" dirty="0" err="1" smtClean="0"/>
              <a:t>ayuda</a:t>
            </a:r>
            <a:r>
              <a:rPr lang="de-DE" sz="2800" dirty="0" smtClean="0"/>
              <a:t>, </a:t>
            </a:r>
            <a:r>
              <a:rPr lang="de-DE" sz="2800" dirty="0" err="1" smtClean="0"/>
              <a:t>por</a:t>
            </a:r>
            <a:r>
              <a:rPr lang="de-DE" sz="2800" dirty="0" smtClean="0"/>
              <a:t> </a:t>
            </a:r>
          </a:p>
          <a:p>
            <a:pPr marL="0" indent="0">
              <a:buNone/>
            </a:pPr>
            <a:r>
              <a:rPr lang="de-DE" sz="2800" dirty="0"/>
              <a:t> </a:t>
            </a:r>
            <a:r>
              <a:rPr lang="de-DE" sz="2800" dirty="0" smtClean="0"/>
              <a:t>     </a:t>
            </a:r>
            <a:r>
              <a:rPr lang="de-DE" sz="2800" dirty="0" err="1" smtClean="0"/>
              <a:t>favor</a:t>
            </a:r>
            <a:r>
              <a:rPr lang="de-DE" sz="2800" dirty="0" smtClean="0"/>
              <a:t>. (</a:t>
            </a:r>
            <a:r>
              <a:rPr lang="de-DE" sz="2800" i="1" dirty="0" smtClean="0"/>
              <a:t>Amalia, 12 </a:t>
            </a:r>
            <a:r>
              <a:rPr lang="de-DE" sz="2800" i="1" dirty="0" err="1" smtClean="0"/>
              <a:t>años</a:t>
            </a:r>
            <a:r>
              <a:rPr lang="de-DE" sz="2800" i="1" dirty="0" smtClean="0"/>
              <a:t>; </a:t>
            </a:r>
            <a:r>
              <a:rPr lang="de-DE" sz="2800" i="1" dirty="0" err="1" smtClean="0"/>
              <a:t>tarea</a:t>
            </a:r>
            <a:r>
              <a:rPr lang="de-DE" sz="2800" i="1" dirty="0" smtClean="0"/>
              <a:t> </a:t>
            </a:r>
            <a:r>
              <a:rPr lang="de-DE" sz="2800" i="1" dirty="0" err="1" smtClean="0"/>
              <a:t>sacada</a:t>
            </a:r>
            <a:r>
              <a:rPr lang="de-DE" sz="2800" i="1" dirty="0" smtClean="0"/>
              <a:t> d „</a:t>
            </a:r>
            <a:r>
              <a:rPr lang="de-DE" sz="2800" i="1" dirty="0" err="1" smtClean="0"/>
              <a:t>Apúntate</a:t>
            </a:r>
            <a:r>
              <a:rPr lang="de-DE" sz="2800" i="1" dirty="0" smtClean="0"/>
              <a:t> 1“, </a:t>
            </a:r>
            <a:r>
              <a:rPr lang="de-DE" sz="2800" i="1" dirty="0" err="1" smtClean="0"/>
              <a:t>pág</a:t>
            </a:r>
            <a:r>
              <a:rPr lang="de-DE" sz="2800" i="1" dirty="0" smtClean="0"/>
              <a:t>. 37)</a:t>
            </a:r>
          </a:p>
          <a:p>
            <a:pPr marL="0" indent="0">
              <a:buNone/>
            </a:pPr>
            <a:r>
              <a:rPr lang="de-DE" sz="2800" i="1" dirty="0"/>
              <a:t> </a:t>
            </a:r>
            <a:endParaRPr lang="de-DE" sz="2800" i="1" dirty="0" smtClean="0"/>
          </a:p>
          <a:p>
            <a:pPr marL="0" indent="0">
              <a:buNone/>
            </a:pPr>
            <a:r>
              <a:rPr lang="de-DE" sz="2400" dirty="0"/>
              <a:t> </a:t>
            </a:r>
            <a:r>
              <a:rPr lang="de-DE" sz="2400" dirty="0" smtClean="0"/>
              <a:t>     </a:t>
            </a:r>
          </a:p>
          <a:p>
            <a:endParaRPr lang="de-DE" dirty="0"/>
          </a:p>
        </p:txBody>
      </p:sp>
      <p:sp>
        <p:nvSpPr>
          <p:cNvPr id="2" name="Foliennummernplatzhalter 1"/>
          <p:cNvSpPr>
            <a:spLocks noGrp="1"/>
          </p:cNvSpPr>
          <p:nvPr>
            <p:ph type="sldNum" sz="quarter" idx="12"/>
          </p:nvPr>
        </p:nvSpPr>
        <p:spPr/>
        <p:txBody>
          <a:bodyPr/>
          <a:lstStyle/>
          <a:p>
            <a:fld id="{19407BA8-D56C-4F61-809A-C30FDE70E30D}" type="slidenum">
              <a:rPr lang="de-DE" smtClean="0"/>
              <a:t>11</a:t>
            </a:fld>
            <a:endParaRPr lang="de-DE"/>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5805264"/>
            <a:ext cx="1092708" cy="886968"/>
          </a:xfrm>
          <a:prstGeom prst="rect">
            <a:avLst/>
          </a:prstGeom>
        </p:spPr>
      </p:pic>
    </p:spTree>
    <p:extLst>
      <p:ext uri="{BB962C8B-B14F-4D97-AF65-F5344CB8AC3E}">
        <p14:creationId xmlns:p14="http://schemas.microsoft.com/office/powerpoint/2010/main" val="26416428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83568" y="1988840"/>
            <a:ext cx="8229600" cy="4525963"/>
          </a:xfrm>
        </p:spPr>
        <p:txBody>
          <a:bodyPr>
            <a:normAutofit fontScale="55000" lnSpcReduction="20000"/>
          </a:bodyPr>
          <a:lstStyle/>
          <a:p>
            <a:pPr marL="0" indent="0">
              <a:buNone/>
            </a:pPr>
            <a:r>
              <a:rPr lang="de-DE" sz="3400" b="1" dirty="0" err="1">
                <a:solidFill>
                  <a:srgbClr val="C00000"/>
                </a:solidFill>
              </a:rPr>
              <a:t>Respuesta</a:t>
            </a:r>
            <a:r>
              <a:rPr lang="de-DE" sz="3400" b="1" dirty="0">
                <a:solidFill>
                  <a:srgbClr val="C00000"/>
                </a:solidFill>
              </a:rPr>
              <a:t> de la </a:t>
            </a:r>
            <a:r>
              <a:rPr lang="de-DE" sz="3400" b="1" dirty="0" err="1">
                <a:solidFill>
                  <a:srgbClr val="C00000"/>
                </a:solidFill>
              </a:rPr>
              <a:t>revista</a:t>
            </a:r>
            <a:r>
              <a:rPr lang="de-DE" sz="3400" b="1" dirty="0" smtClean="0">
                <a:solidFill>
                  <a:srgbClr val="C00000"/>
                </a:solidFill>
              </a:rPr>
              <a:t>:</a:t>
            </a:r>
          </a:p>
          <a:p>
            <a:pPr marL="0" indent="0">
              <a:buNone/>
            </a:pPr>
            <a:endParaRPr lang="de-DE" sz="3400" dirty="0"/>
          </a:p>
          <a:p>
            <a:pPr marL="0" indent="0">
              <a:buNone/>
            </a:pPr>
            <a:r>
              <a:rPr lang="de-DE" sz="4000" dirty="0" smtClean="0"/>
              <a:t>Tu </a:t>
            </a:r>
            <a:r>
              <a:rPr lang="de-DE" sz="4000" dirty="0" err="1"/>
              <a:t>habitación</a:t>
            </a:r>
            <a:r>
              <a:rPr lang="de-DE" sz="4000" dirty="0"/>
              <a:t> es tu </a:t>
            </a:r>
            <a:r>
              <a:rPr lang="de-DE" sz="4000" dirty="0" err="1"/>
              <a:t>rincón</a:t>
            </a:r>
            <a:r>
              <a:rPr lang="de-DE" sz="4000" dirty="0"/>
              <a:t> </a:t>
            </a:r>
            <a:r>
              <a:rPr lang="de-DE" sz="4000" dirty="0" err="1"/>
              <a:t>favorito</a:t>
            </a:r>
            <a:r>
              <a:rPr lang="de-DE" sz="4000" dirty="0"/>
              <a:t>. </a:t>
            </a:r>
            <a:endParaRPr lang="de-DE" sz="4000" dirty="0" smtClean="0"/>
          </a:p>
          <a:p>
            <a:pPr marL="0" indent="0">
              <a:buNone/>
            </a:pPr>
            <a:r>
              <a:rPr lang="de-DE" sz="4000" dirty="0" err="1" smtClean="0"/>
              <a:t>Allí</a:t>
            </a:r>
            <a:r>
              <a:rPr lang="de-DE" sz="4000" dirty="0" smtClean="0"/>
              <a:t> </a:t>
            </a:r>
            <a:r>
              <a:rPr lang="de-DE" sz="4000" dirty="0" err="1"/>
              <a:t>estás</a:t>
            </a:r>
            <a:r>
              <a:rPr lang="de-DE" sz="4000" dirty="0"/>
              <a:t> </a:t>
            </a:r>
            <a:r>
              <a:rPr lang="de-DE" sz="4000" dirty="0" err="1"/>
              <a:t>siempre</a:t>
            </a:r>
            <a:r>
              <a:rPr lang="de-DE" sz="4000" dirty="0"/>
              <a:t> y </a:t>
            </a:r>
            <a:r>
              <a:rPr lang="de-DE" sz="4000" dirty="0" err="1"/>
              <a:t>allí</a:t>
            </a:r>
            <a:r>
              <a:rPr lang="de-DE" sz="4000" dirty="0"/>
              <a:t> </a:t>
            </a:r>
            <a:r>
              <a:rPr lang="de-DE" sz="4000" dirty="0" err="1"/>
              <a:t>están</a:t>
            </a:r>
            <a:r>
              <a:rPr lang="de-DE" sz="4000" dirty="0"/>
              <a:t> </a:t>
            </a:r>
            <a:r>
              <a:rPr lang="de-DE" sz="4000" dirty="0" err="1"/>
              <a:t>tus</a:t>
            </a:r>
            <a:r>
              <a:rPr lang="de-DE" sz="4000" dirty="0"/>
              <a:t> </a:t>
            </a:r>
            <a:r>
              <a:rPr lang="de-DE" sz="4000" dirty="0" err="1"/>
              <a:t>cosas</a:t>
            </a:r>
            <a:r>
              <a:rPr lang="de-DE" sz="4000" dirty="0"/>
              <a:t>. </a:t>
            </a:r>
            <a:r>
              <a:rPr lang="de-DE" sz="4000" dirty="0" err="1"/>
              <a:t>Allí</a:t>
            </a:r>
            <a:r>
              <a:rPr lang="de-DE" sz="4000" dirty="0"/>
              <a:t> </a:t>
            </a:r>
            <a:r>
              <a:rPr lang="de-DE" sz="4000" dirty="0" err="1"/>
              <a:t>escuchas</a:t>
            </a:r>
            <a:r>
              <a:rPr lang="de-DE" sz="4000" dirty="0"/>
              <a:t> </a:t>
            </a:r>
            <a:r>
              <a:rPr lang="de-DE" sz="4000" dirty="0" err="1"/>
              <a:t>música</a:t>
            </a:r>
            <a:r>
              <a:rPr lang="de-DE" sz="4000" dirty="0"/>
              <a:t>, </a:t>
            </a:r>
            <a:r>
              <a:rPr lang="de-DE" sz="4000" dirty="0" err="1"/>
              <a:t>lees</a:t>
            </a:r>
            <a:r>
              <a:rPr lang="de-DE" sz="4000" dirty="0"/>
              <a:t>, </a:t>
            </a:r>
            <a:r>
              <a:rPr lang="de-DE" sz="4000" dirty="0" err="1"/>
              <a:t>estudias</a:t>
            </a:r>
            <a:r>
              <a:rPr lang="de-DE" sz="4000" dirty="0"/>
              <a:t> o </a:t>
            </a:r>
            <a:r>
              <a:rPr lang="de-DE" sz="4000" dirty="0" err="1"/>
              <a:t>hablas</a:t>
            </a:r>
            <a:r>
              <a:rPr lang="de-DE" sz="4000" dirty="0"/>
              <a:t> </a:t>
            </a:r>
            <a:r>
              <a:rPr lang="de-DE" sz="4000" dirty="0" err="1"/>
              <a:t>con</a:t>
            </a:r>
            <a:r>
              <a:rPr lang="de-DE" sz="4000" dirty="0"/>
              <a:t> </a:t>
            </a:r>
            <a:r>
              <a:rPr lang="de-DE" sz="4000" dirty="0" err="1"/>
              <a:t>tus</a:t>
            </a:r>
            <a:r>
              <a:rPr lang="de-DE" sz="4000" dirty="0"/>
              <a:t> </a:t>
            </a:r>
            <a:r>
              <a:rPr lang="de-DE" sz="4000" dirty="0" err="1"/>
              <a:t>amigos</a:t>
            </a:r>
            <a:r>
              <a:rPr lang="de-DE" sz="4000" dirty="0"/>
              <a:t>. Pero … </a:t>
            </a:r>
            <a:r>
              <a:rPr lang="de-DE" sz="4000" dirty="0" smtClean="0"/>
              <a:t>¡</a:t>
            </a:r>
            <a:r>
              <a:rPr lang="de-DE" sz="4000" dirty="0" err="1" smtClean="0"/>
              <a:t>el</a:t>
            </a:r>
            <a:r>
              <a:rPr lang="de-DE" sz="4000" dirty="0" smtClean="0"/>
              <a:t> </a:t>
            </a:r>
            <a:r>
              <a:rPr lang="de-DE" sz="4000" dirty="0" err="1"/>
              <a:t>caos</a:t>
            </a:r>
            <a:r>
              <a:rPr lang="de-DE" sz="4000" dirty="0"/>
              <a:t> </a:t>
            </a:r>
            <a:r>
              <a:rPr lang="de-DE" sz="4000" dirty="0" err="1"/>
              <a:t>siempre</a:t>
            </a:r>
            <a:r>
              <a:rPr lang="de-DE" sz="4000" dirty="0"/>
              <a:t> es </a:t>
            </a:r>
            <a:r>
              <a:rPr lang="de-DE" sz="4000" dirty="0" err="1"/>
              <a:t>un</a:t>
            </a:r>
            <a:r>
              <a:rPr lang="de-DE" sz="4000" dirty="0"/>
              <a:t> </a:t>
            </a:r>
            <a:r>
              <a:rPr lang="de-DE" sz="4000" dirty="0" err="1" smtClean="0"/>
              <a:t>problema</a:t>
            </a:r>
            <a:r>
              <a:rPr lang="de-DE" sz="4000" dirty="0" smtClean="0"/>
              <a:t>! </a:t>
            </a:r>
            <a:r>
              <a:rPr lang="de-DE" sz="4000" dirty="0" err="1" smtClean="0"/>
              <a:t>Buscas</a:t>
            </a:r>
            <a:r>
              <a:rPr lang="de-DE" sz="4000" dirty="0" smtClean="0"/>
              <a:t> </a:t>
            </a:r>
            <a:r>
              <a:rPr lang="de-DE" sz="4000" dirty="0" err="1" smtClean="0"/>
              <a:t>tus</a:t>
            </a:r>
            <a:r>
              <a:rPr lang="de-DE" sz="4000" dirty="0" smtClean="0"/>
              <a:t> </a:t>
            </a:r>
            <a:r>
              <a:rPr lang="de-DE" sz="4000" dirty="0" err="1" smtClean="0"/>
              <a:t>cosas</a:t>
            </a:r>
            <a:r>
              <a:rPr lang="de-DE" sz="4000" dirty="0" smtClean="0"/>
              <a:t> </a:t>
            </a:r>
            <a:r>
              <a:rPr lang="de-DE" sz="4000" dirty="0" err="1" smtClean="0"/>
              <a:t>para</a:t>
            </a:r>
            <a:r>
              <a:rPr lang="de-DE" sz="4000" dirty="0" smtClean="0"/>
              <a:t> </a:t>
            </a:r>
            <a:r>
              <a:rPr lang="de-DE" sz="4000" dirty="0" err="1" smtClean="0"/>
              <a:t>el</a:t>
            </a:r>
            <a:r>
              <a:rPr lang="de-DE" sz="4000" dirty="0" smtClean="0"/>
              <a:t> </a:t>
            </a:r>
            <a:r>
              <a:rPr lang="de-DE" sz="4000" dirty="0" err="1" smtClean="0"/>
              <a:t>cole</a:t>
            </a:r>
            <a:r>
              <a:rPr lang="de-DE" sz="4000" dirty="0" smtClean="0"/>
              <a:t> y </a:t>
            </a:r>
            <a:r>
              <a:rPr lang="de-DE" sz="4000" dirty="0" err="1" smtClean="0"/>
              <a:t>necesitas</a:t>
            </a:r>
            <a:r>
              <a:rPr lang="de-DE" sz="4000" dirty="0" smtClean="0"/>
              <a:t> </a:t>
            </a:r>
            <a:r>
              <a:rPr lang="de-DE" sz="4000" dirty="0" err="1" smtClean="0"/>
              <a:t>un</a:t>
            </a:r>
            <a:r>
              <a:rPr lang="de-DE" sz="4000" dirty="0" smtClean="0"/>
              <a:t> </a:t>
            </a:r>
            <a:r>
              <a:rPr lang="de-DE" sz="4000" dirty="0" err="1" smtClean="0"/>
              <a:t>montón</a:t>
            </a:r>
            <a:r>
              <a:rPr lang="de-DE" sz="4000" dirty="0" smtClean="0"/>
              <a:t> de </a:t>
            </a:r>
            <a:r>
              <a:rPr lang="de-DE" sz="4000" dirty="0" err="1" smtClean="0"/>
              <a:t>tiempo</a:t>
            </a:r>
            <a:r>
              <a:rPr lang="de-DE" sz="4000" dirty="0" smtClean="0"/>
              <a:t> </a:t>
            </a:r>
            <a:r>
              <a:rPr lang="de-DE" sz="4000" dirty="0" err="1" smtClean="0"/>
              <a:t>para</a:t>
            </a:r>
            <a:r>
              <a:rPr lang="de-DE" sz="4000" dirty="0" smtClean="0"/>
              <a:t> </a:t>
            </a:r>
            <a:r>
              <a:rPr lang="de-DE" sz="4000" dirty="0" err="1" smtClean="0"/>
              <a:t>preparar</a:t>
            </a:r>
            <a:r>
              <a:rPr lang="de-DE" sz="4000" dirty="0" smtClean="0"/>
              <a:t> tu </a:t>
            </a:r>
            <a:r>
              <a:rPr lang="de-DE" sz="4000" dirty="0" err="1" smtClean="0"/>
              <a:t>mochila</a:t>
            </a:r>
            <a:r>
              <a:rPr lang="de-DE" sz="4000" dirty="0" smtClean="0"/>
              <a:t>. Y </a:t>
            </a:r>
            <a:r>
              <a:rPr lang="de-DE" sz="4000" dirty="0" err="1" smtClean="0"/>
              <a:t>siempre</a:t>
            </a:r>
            <a:r>
              <a:rPr lang="de-DE" sz="4000" dirty="0" smtClean="0"/>
              <a:t> </a:t>
            </a:r>
            <a:r>
              <a:rPr lang="de-DE" sz="4000" dirty="0" err="1" smtClean="0"/>
              <a:t>llegas</a:t>
            </a:r>
            <a:r>
              <a:rPr lang="de-DE" sz="4000" dirty="0" smtClean="0"/>
              <a:t> </a:t>
            </a:r>
            <a:r>
              <a:rPr lang="de-DE" sz="4000" dirty="0" err="1" smtClean="0"/>
              <a:t>tarde</a:t>
            </a:r>
            <a:r>
              <a:rPr lang="de-DE" sz="4000" dirty="0" smtClean="0"/>
              <a:t> al </a:t>
            </a:r>
            <a:r>
              <a:rPr lang="de-DE" sz="4000" dirty="0" err="1" smtClean="0"/>
              <a:t>colegio</a:t>
            </a:r>
            <a:r>
              <a:rPr lang="de-DE" sz="4000" dirty="0" smtClean="0"/>
              <a:t>. </a:t>
            </a:r>
            <a:r>
              <a:rPr lang="de-DE" sz="4000" dirty="0" err="1" smtClean="0"/>
              <a:t>Imagínate</a:t>
            </a:r>
            <a:r>
              <a:rPr lang="de-DE" sz="4000" dirty="0" smtClean="0"/>
              <a:t>: </a:t>
            </a:r>
            <a:r>
              <a:rPr lang="de-DE" sz="4000" dirty="0" err="1" smtClean="0"/>
              <a:t>tus</a:t>
            </a:r>
            <a:r>
              <a:rPr lang="de-DE" sz="4000" dirty="0" smtClean="0"/>
              <a:t> </a:t>
            </a:r>
            <a:r>
              <a:rPr lang="de-DE" sz="4000" dirty="0" err="1" smtClean="0"/>
              <a:t>amigos</a:t>
            </a:r>
            <a:r>
              <a:rPr lang="de-DE" sz="4000" dirty="0" smtClean="0"/>
              <a:t> </a:t>
            </a:r>
            <a:r>
              <a:rPr lang="de-DE" sz="4000" dirty="0" err="1" smtClean="0"/>
              <a:t>te</a:t>
            </a:r>
            <a:r>
              <a:rPr lang="de-DE" sz="4000" dirty="0" smtClean="0"/>
              <a:t> </a:t>
            </a:r>
            <a:r>
              <a:rPr lang="de-DE" sz="4000" dirty="0" err="1" smtClean="0"/>
              <a:t>llaman</a:t>
            </a:r>
            <a:r>
              <a:rPr lang="de-DE" sz="4000" dirty="0" smtClean="0"/>
              <a:t> y </a:t>
            </a:r>
            <a:r>
              <a:rPr lang="de-DE" sz="4000" dirty="0" err="1" smtClean="0"/>
              <a:t>tú</a:t>
            </a:r>
            <a:r>
              <a:rPr lang="de-DE" sz="4000" dirty="0" smtClean="0"/>
              <a:t> </a:t>
            </a:r>
            <a:r>
              <a:rPr lang="de-DE" sz="4000" dirty="0" err="1" smtClean="0"/>
              <a:t>no</a:t>
            </a:r>
            <a:r>
              <a:rPr lang="de-DE" sz="4000" dirty="0" smtClean="0"/>
              <a:t> </a:t>
            </a:r>
            <a:r>
              <a:rPr lang="de-DE" sz="4000" dirty="0" err="1" smtClean="0"/>
              <a:t>contestas</a:t>
            </a:r>
            <a:r>
              <a:rPr lang="de-DE" sz="4000" dirty="0" smtClean="0"/>
              <a:t> </a:t>
            </a:r>
            <a:r>
              <a:rPr lang="de-DE" sz="4000" dirty="0" err="1" smtClean="0"/>
              <a:t>porque</a:t>
            </a:r>
            <a:r>
              <a:rPr lang="de-DE" sz="4000" dirty="0" smtClean="0"/>
              <a:t> </a:t>
            </a:r>
            <a:r>
              <a:rPr lang="de-DE" sz="4000" dirty="0" err="1" smtClean="0"/>
              <a:t>buscas</a:t>
            </a:r>
            <a:r>
              <a:rPr lang="de-DE" sz="4000" dirty="0" smtClean="0"/>
              <a:t> tu </a:t>
            </a:r>
            <a:r>
              <a:rPr lang="de-DE" sz="4000" dirty="0" err="1" smtClean="0"/>
              <a:t>móvil</a:t>
            </a:r>
            <a:r>
              <a:rPr lang="de-DE" sz="4000" dirty="0" smtClean="0"/>
              <a:t>. </a:t>
            </a:r>
            <a:r>
              <a:rPr lang="de-DE" sz="4000" dirty="0" err="1" smtClean="0"/>
              <a:t>Está</a:t>
            </a:r>
            <a:r>
              <a:rPr lang="de-DE" sz="4000" dirty="0" smtClean="0"/>
              <a:t> en tu </a:t>
            </a:r>
            <a:r>
              <a:rPr lang="de-DE" sz="4000" dirty="0" err="1" smtClean="0"/>
              <a:t>esritorio</a:t>
            </a:r>
            <a:r>
              <a:rPr lang="de-DE" sz="4000" dirty="0" smtClean="0"/>
              <a:t> </a:t>
            </a:r>
            <a:r>
              <a:rPr lang="de-DE" sz="4000" dirty="0" err="1" smtClean="0"/>
              <a:t>debajo</a:t>
            </a:r>
            <a:r>
              <a:rPr lang="de-DE" sz="4000" dirty="0" smtClean="0"/>
              <a:t> de </a:t>
            </a:r>
            <a:r>
              <a:rPr lang="de-DE" sz="4000" dirty="0" err="1" smtClean="0"/>
              <a:t>tus</a:t>
            </a:r>
            <a:r>
              <a:rPr lang="de-DE" sz="4000" dirty="0" smtClean="0"/>
              <a:t> </a:t>
            </a:r>
            <a:r>
              <a:rPr lang="de-DE" sz="4000" dirty="0" err="1" smtClean="0"/>
              <a:t>libros</a:t>
            </a:r>
            <a:r>
              <a:rPr lang="de-DE" sz="4000" dirty="0" smtClean="0"/>
              <a:t>. Y </a:t>
            </a:r>
            <a:r>
              <a:rPr lang="de-DE" sz="4000" dirty="0" err="1" smtClean="0"/>
              <a:t>seguro</a:t>
            </a:r>
            <a:r>
              <a:rPr lang="de-DE" sz="4000" dirty="0" smtClean="0"/>
              <a:t> </a:t>
            </a:r>
            <a:r>
              <a:rPr lang="de-DE" sz="4000" dirty="0" err="1" smtClean="0"/>
              <a:t>que</a:t>
            </a:r>
            <a:r>
              <a:rPr lang="de-DE" sz="4000" dirty="0" smtClean="0"/>
              <a:t> </a:t>
            </a:r>
            <a:r>
              <a:rPr lang="de-DE" sz="4000" dirty="0" err="1" smtClean="0"/>
              <a:t>llegan</a:t>
            </a:r>
            <a:r>
              <a:rPr lang="de-DE" sz="4000" dirty="0" smtClean="0"/>
              <a:t> </a:t>
            </a:r>
            <a:r>
              <a:rPr lang="de-DE" sz="4000" dirty="0" err="1" smtClean="0"/>
              <a:t>tus</a:t>
            </a:r>
            <a:r>
              <a:rPr lang="de-DE" sz="4000" dirty="0" smtClean="0"/>
              <a:t> </a:t>
            </a:r>
            <a:r>
              <a:rPr lang="de-DE" sz="4000" dirty="0" err="1" smtClean="0"/>
              <a:t>amigos</a:t>
            </a:r>
            <a:r>
              <a:rPr lang="de-DE" sz="4000" dirty="0" smtClean="0"/>
              <a:t> y </a:t>
            </a:r>
            <a:r>
              <a:rPr lang="de-DE" sz="4000" dirty="0" err="1" smtClean="0"/>
              <a:t>no</a:t>
            </a:r>
            <a:r>
              <a:rPr lang="de-DE" sz="4000" dirty="0" smtClean="0"/>
              <a:t> </a:t>
            </a:r>
            <a:r>
              <a:rPr lang="de-DE" sz="4000" dirty="0" err="1" smtClean="0"/>
              <a:t>hay</a:t>
            </a:r>
            <a:r>
              <a:rPr lang="de-DE" sz="4000" dirty="0" smtClean="0"/>
              <a:t> </a:t>
            </a:r>
            <a:r>
              <a:rPr lang="de-DE" sz="4000" dirty="0" err="1" smtClean="0"/>
              <a:t>una</a:t>
            </a:r>
            <a:r>
              <a:rPr lang="de-DE" sz="4000" dirty="0" smtClean="0"/>
              <a:t> </a:t>
            </a:r>
            <a:r>
              <a:rPr lang="de-DE" sz="4000" dirty="0" err="1" smtClean="0"/>
              <a:t>silla</a:t>
            </a:r>
            <a:r>
              <a:rPr lang="de-DE" sz="4000" dirty="0" smtClean="0"/>
              <a:t> </a:t>
            </a:r>
            <a:r>
              <a:rPr lang="de-DE" sz="4000" dirty="0" err="1" smtClean="0"/>
              <a:t>libre</a:t>
            </a:r>
            <a:r>
              <a:rPr lang="de-DE" sz="4000" dirty="0" smtClean="0"/>
              <a:t> </a:t>
            </a:r>
            <a:r>
              <a:rPr lang="de-DE" sz="4000" dirty="0" err="1" smtClean="0"/>
              <a:t>para</a:t>
            </a:r>
            <a:r>
              <a:rPr lang="de-DE" sz="4000" dirty="0" smtClean="0"/>
              <a:t> </a:t>
            </a:r>
            <a:r>
              <a:rPr lang="de-DE" sz="4000" dirty="0" err="1" smtClean="0"/>
              <a:t>charlar</a:t>
            </a:r>
            <a:r>
              <a:rPr lang="de-DE" sz="4000" dirty="0" smtClean="0"/>
              <a:t>, ¿</a:t>
            </a:r>
            <a:r>
              <a:rPr lang="de-DE" sz="4000" dirty="0" err="1" smtClean="0"/>
              <a:t>verdad</a:t>
            </a:r>
            <a:r>
              <a:rPr lang="de-DE" sz="4000" dirty="0" smtClean="0"/>
              <a:t>? Mira, </a:t>
            </a:r>
            <a:r>
              <a:rPr lang="de-DE" sz="4000" dirty="0" err="1" smtClean="0"/>
              <a:t>para</a:t>
            </a:r>
            <a:r>
              <a:rPr lang="de-DE" sz="4000" dirty="0" smtClean="0"/>
              <a:t> </a:t>
            </a:r>
            <a:r>
              <a:rPr lang="de-DE" sz="4000" dirty="0" err="1" smtClean="0"/>
              <a:t>ordenar</a:t>
            </a:r>
            <a:r>
              <a:rPr lang="de-DE" sz="4000" dirty="0" smtClean="0"/>
              <a:t> tu </a:t>
            </a:r>
            <a:r>
              <a:rPr lang="de-DE" sz="4000" dirty="0" err="1" smtClean="0"/>
              <a:t>habitación</a:t>
            </a:r>
            <a:r>
              <a:rPr lang="de-DE" sz="4000" dirty="0" smtClean="0"/>
              <a:t> </a:t>
            </a:r>
            <a:r>
              <a:rPr lang="de-DE" sz="4000" dirty="0" err="1" smtClean="0"/>
              <a:t>necesitas</a:t>
            </a:r>
            <a:r>
              <a:rPr lang="de-DE" sz="4000" dirty="0" smtClean="0"/>
              <a:t> </a:t>
            </a:r>
            <a:r>
              <a:rPr lang="de-DE" sz="4000" dirty="0" err="1" smtClean="0"/>
              <a:t>un</a:t>
            </a:r>
            <a:r>
              <a:rPr lang="de-DE" sz="4000" dirty="0" smtClean="0"/>
              <a:t> plan.</a:t>
            </a:r>
          </a:p>
          <a:p>
            <a:pPr marL="0" indent="0">
              <a:buNone/>
            </a:pPr>
            <a:r>
              <a:rPr lang="de-DE" sz="4000" dirty="0" err="1" smtClean="0"/>
              <a:t>Un</a:t>
            </a:r>
            <a:r>
              <a:rPr lang="de-DE" sz="4000" dirty="0" smtClean="0"/>
              <a:t> </a:t>
            </a:r>
            <a:r>
              <a:rPr lang="de-DE" sz="4000" dirty="0" err="1" smtClean="0"/>
              <a:t>día</a:t>
            </a:r>
            <a:r>
              <a:rPr lang="de-DE" sz="4000" dirty="0" smtClean="0"/>
              <a:t> </a:t>
            </a:r>
            <a:r>
              <a:rPr lang="de-DE" sz="4000" dirty="0" err="1" smtClean="0"/>
              <a:t>ordenas</a:t>
            </a:r>
            <a:r>
              <a:rPr lang="de-DE" sz="4000" dirty="0" smtClean="0"/>
              <a:t> tu </a:t>
            </a:r>
            <a:r>
              <a:rPr lang="de-DE" sz="4000" dirty="0" err="1" smtClean="0"/>
              <a:t>escritorio</a:t>
            </a:r>
            <a:r>
              <a:rPr lang="de-DE" sz="4000" dirty="0" smtClean="0"/>
              <a:t> y </a:t>
            </a:r>
            <a:r>
              <a:rPr lang="de-DE" sz="4000" dirty="0" err="1" smtClean="0"/>
              <a:t>tus</a:t>
            </a:r>
            <a:r>
              <a:rPr lang="de-DE" sz="4000" dirty="0" smtClean="0"/>
              <a:t> </a:t>
            </a:r>
            <a:r>
              <a:rPr lang="de-DE" sz="4000" dirty="0" err="1" smtClean="0"/>
              <a:t>libros</a:t>
            </a:r>
            <a:r>
              <a:rPr lang="de-DE" sz="4000" dirty="0" smtClean="0"/>
              <a:t>, </a:t>
            </a:r>
            <a:r>
              <a:rPr lang="de-DE" sz="4000" dirty="0" err="1" smtClean="0"/>
              <a:t>otro</a:t>
            </a:r>
            <a:r>
              <a:rPr lang="de-DE" sz="4000" dirty="0" smtClean="0"/>
              <a:t> </a:t>
            </a:r>
            <a:r>
              <a:rPr lang="de-DE" sz="4000" dirty="0" err="1" smtClean="0"/>
              <a:t>día</a:t>
            </a:r>
            <a:r>
              <a:rPr lang="de-DE" sz="4000" dirty="0" smtClean="0"/>
              <a:t> </a:t>
            </a:r>
            <a:r>
              <a:rPr lang="de-DE" sz="4000" dirty="0" err="1" smtClean="0"/>
              <a:t>el</a:t>
            </a:r>
            <a:r>
              <a:rPr lang="de-DE" sz="4000" dirty="0" smtClean="0"/>
              <a:t> </a:t>
            </a:r>
            <a:r>
              <a:rPr lang="de-DE" sz="4000" dirty="0" err="1" smtClean="0"/>
              <a:t>armario</a:t>
            </a:r>
            <a:r>
              <a:rPr lang="de-DE" sz="4000" dirty="0" smtClean="0"/>
              <a:t> y tu </a:t>
            </a:r>
            <a:r>
              <a:rPr lang="de-DE" sz="4000" dirty="0" err="1" smtClean="0"/>
              <a:t>ropa</a:t>
            </a:r>
            <a:r>
              <a:rPr lang="de-DE" sz="4000" dirty="0" smtClean="0"/>
              <a:t>, </a:t>
            </a:r>
            <a:r>
              <a:rPr lang="de-DE" sz="4000" dirty="0" err="1" smtClean="0"/>
              <a:t>más</a:t>
            </a:r>
            <a:r>
              <a:rPr lang="de-DE" sz="4000" dirty="0" smtClean="0"/>
              <a:t> </a:t>
            </a:r>
            <a:r>
              <a:rPr lang="de-DE" sz="4000" dirty="0" err="1" smtClean="0"/>
              <a:t>tarde</a:t>
            </a:r>
            <a:r>
              <a:rPr lang="de-DE" sz="4000" dirty="0" smtClean="0"/>
              <a:t> la </a:t>
            </a:r>
            <a:r>
              <a:rPr lang="de-DE" sz="4000" dirty="0" err="1" smtClean="0"/>
              <a:t>estantería</a:t>
            </a:r>
            <a:r>
              <a:rPr lang="de-DE" sz="4000" dirty="0" smtClean="0"/>
              <a:t> y </a:t>
            </a:r>
            <a:r>
              <a:rPr lang="de-DE" sz="4000" dirty="0" err="1" smtClean="0"/>
              <a:t>el</a:t>
            </a:r>
            <a:r>
              <a:rPr lang="de-DE" sz="4000" dirty="0" smtClean="0"/>
              <a:t> </a:t>
            </a:r>
            <a:r>
              <a:rPr lang="de-DE" sz="4000" dirty="0" err="1" smtClean="0"/>
              <a:t>fin</a:t>
            </a:r>
            <a:r>
              <a:rPr lang="de-DE" sz="4000" dirty="0" smtClean="0"/>
              <a:t> de </a:t>
            </a:r>
            <a:r>
              <a:rPr lang="de-DE" sz="4000" dirty="0" err="1" smtClean="0"/>
              <a:t>semana</a:t>
            </a:r>
            <a:r>
              <a:rPr lang="de-DE" sz="4000" dirty="0" smtClean="0"/>
              <a:t> </a:t>
            </a:r>
            <a:r>
              <a:rPr lang="de-DE" sz="4000" dirty="0" err="1" smtClean="0"/>
              <a:t>tus</a:t>
            </a:r>
            <a:r>
              <a:rPr lang="de-DE" sz="4000" dirty="0" smtClean="0"/>
              <a:t> </a:t>
            </a:r>
            <a:r>
              <a:rPr lang="de-DE" sz="4000" dirty="0" err="1" smtClean="0"/>
              <a:t>revistas</a:t>
            </a:r>
            <a:r>
              <a:rPr lang="de-DE" sz="4000" dirty="0" smtClean="0"/>
              <a:t> y </a:t>
            </a:r>
            <a:r>
              <a:rPr lang="de-DE" sz="4000" dirty="0" err="1" smtClean="0"/>
              <a:t>tus</a:t>
            </a:r>
            <a:r>
              <a:rPr lang="de-DE" sz="4000" dirty="0" smtClean="0"/>
              <a:t> </a:t>
            </a:r>
            <a:r>
              <a:rPr lang="de-DE" sz="4000" dirty="0" err="1" smtClean="0"/>
              <a:t>cedés</a:t>
            </a:r>
            <a:r>
              <a:rPr lang="de-DE" sz="4000" dirty="0" smtClean="0"/>
              <a:t>. </a:t>
            </a:r>
          </a:p>
          <a:p>
            <a:pPr marL="0" indent="0">
              <a:buNone/>
            </a:pPr>
            <a:r>
              <a:rPr lang="de-DE" sz="4000" dirty="0" smtClean="0"/>
              <a:t>(</a:t>
            </a:r>
            <a:r>
              <a:rPr lang="de-DE" sz="4000" i="1" dirty="0" err="1" smtClean="0"/>
              <a:t>Según</a:t>
            </a:r>
            <a:r>
              <a:rPr lang="de-DE" sz="4000" i="1" dirty="0" smtClean="0"/>
              <a:t> Okapi, </a:t>
            </a:r>
            <a:r>
              <a:rPr lang="de-DE" sz="4000" i="1" dirty="0" err="1" smtClean="0"/>
              <a:t>no</a:t>
            </a:r>
            <a:r>
              <a:rPr lang="de-DE" sz="4000" i="1" dirty="0" smtClean="0"/>
              <a:t>. 59)</a:t>
            </a:r>
            <a:endParaRPr lang="de-DE" sz="4000" i="1" dirty="0"/>
          </a:p>
          <a:p>
            <a:endParaRPr lang="de-DE" sz="4000" i="1" dirty="0"/>
          </a:p>
        </p:txBody>
      </p:sp>
      <p:sp>
        <p:nvSpPr>
          <p:cNvPr id="4" name="Foliennummernplatzhalter 3"/>
          <p:cNvSpPr>
            <a:spLocks noGrp="1"/>
          </p:cNvSpPr>
          <p:nvPr>
            <p:ph type="sldNum" sz="quarter" idx="12"/>
          </p:nvPr>
        </p:nvSpPr>
        <p:spPr/>
        <p:txBody>
          <a:bodyPr/>
          <a:lstStyle/>
          <a:p>
            <a:fld id="{19407BA8-D56C-4F61-809A-C30FDE70E30D}" type="slidenum">
              <a:rPr lang="de-DE" smtClean="0"/>
              <a:t>12</a:t>
            </a:fld>
            <a:endParaRPr lang="de-DE"/>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26666" y="5826170"/>
            <a:ext cx="1092708" cy="886968"/>
          </a:xfrm>
          <a:prstGeom prst="rect">
            <a:avLst/>
          </a:prstGeom>
        </p:spPr>
      </p:pic>
    </p:spTree>
    <p:extLst>
      <p:ext uri="{BB962C8B-B14F-4D97-AF65-F5344CB8AC3E}">
        <p14:creationId xmlns:p14="http://schemas.microsoft.com/office/powerpoint/2010/main" val="27013795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solidFill>
                  <a:srgbClr val="0070C0"/>
                </a:solidFill>
              </a:rPr>
              <a:t>Estrategias</a:t>
            </a:r>
            <a:r>
              <a:rPr lang="de-DE" dirty="0" smtClean="0">
                <a:solidFill>
                  <a:srgbClr val="0070C0"/>
                </a:solidFill>
              </a:rPr>
              <a:t> </a:t>
            </a:r>
            <a:r>
              <a:rPr lang="de-DE" dirty="0" err="1" smtClean="0">
                <a:solidFill>
                  <a:srgbClr val="0070C0"/>
                </a:solidFill>
              </a:rPr>
              <a:t>para</a:t>
            </a:r>
            <a:r>
              <a:rPr lang="de-DE" dirty="0" smtClean="0">
                <a:solidFill>
                  <a:srgbClr val="0070C0"/>
                </a:solidFill>
              </a:rPr>
              <a:t> </a:t>
            </a:r>
            <a:r>
              <a:rPr lang="de-DE" dirty="0" err="1" smtClean="0">
                <a:solidFill>
                  <a:srgbClr val="0070C0"/>
                </a:solidFill>
              </a:rPr>
              <a:t>solucionar</a:t>
            </a:r>
            <a:r>
              <a:rPr lang="de-DE" dirty="0" smtClean="0">
                <a:solidFill>
                  <a:srgbClr val="0070C0"/>
                </a:solidFill>
              </a:rPr>
              <a:t> la </a:t>
            </a:r>
            <a:r>
              <a:rPr lang="de-DE" dirty="0" err="1" smtClean="0">
                <a:solidFill>
                  <a:srgbClr val="0070C0"/>
                </a:solidFill>
              </a:rPr>
              <a:t>tarea</a:t>
            </a:r>
            <a:endParaRPr lang="de-DE" dirty="0">
              <a:solidFill>
                <a:srgbClr val="0070C0"/>
              </a:solidFill>
            </a:endParaRPr>
          </a:p>
        </p:txBody>
      </p:sp>
      <p:sp>
        <p:nvSpPr>
          <p:cNvPr id="3" name="Inhaltsplatzhalter 2"/>
          <p:cNvSpPr>
            <a:spLocks noGrp="1"/>
          </p:cNvSpPr>
          <p:nvPr>
            <p:ph idx="1"/>
          </p:nvPr>
        </p:nvSpPr>
        <p:spPr/>
        <p:txBody>
          <a:bodyPr>
            <a:noAutofit/>
          </a:bodyPr>
          <a:lstStyle/>
          <a:p>
            <a:r>
              <a:rPr lang="de-DE" sz="2400" dirty="0" smtClean="0"/>
              <a:t>La </a:t>
            </a:r>
            <a:r>
              <a:rPr lang="de-DE" sz="2400" dirty="0" err="1" smtClean="0"/>
              <a:t>tarea</a:t>
            </a:r>
            <a:r>
              <a:rPr lang="de-DE" sz="2400" dirty="0" smtClean="0"/>
              <a:t>  </a:t>
            </a:r>
            <a:r>
              <a:rPr lang="de-DE" sz="2400" dirty="0" err="1" smtClean="0"/>
              <a:t>va</a:t>
            </a:r>
            <a:r>
              <a:rPr lang="de-DE" sz="2400" dirty="0" smtClean="0"/>
              <a:t> </a:t>
            </a:r>
            <a:r>
              <a:rPr lang="de-DE" sz="2400" dirty="0" err="1" smtClean="0"/>
              <a:t>acompañada</a:t>
            </a:r>
            <a:r>
              <a:rPr lang="de-DE" sz="2400" dirty="0" smtClean="0"/>
              <a:t> de </a:t>
            </a:r>
            <a:r>
              <a:rPr lang="de-DE" sz="2400" dirty="0" err="1" smtClean="0"/>
              <a:t>estrategias</a:t>
            </a:r>
            <a:r>
              <a:rPr lang="de-DE" sz="2400" dirty="0" smtClean="0"/>
              <a:t> (</a:t>
            </a:r>
            <a:r>
              <a:rPr lang="de-DE" sz="2400" dirty="0" err="1" smtClean="0"/>
              <a:t>para</a:t>
            </a:r>
            <a:r>
              <a:rPr lang="de-DE" sz="2400" dirty="0" smtClean="0"/>
              <a:t>  los </a:t>
            </a:r>
            <a:r>
              <a:rPr lang="de-DE" sz="2400" dirty="0" err="1" smtClean="0"/>
              <a:t>principiantes</a:t>
            </a:r>
            <a:r>
              <a:rPr lang="de-DE" sz="2400" dirty="0" smtClean="0"/>
              <a:t> en </a:t>
            </a:r>
            <a:r>
              <a:rPr lang="de-DE" sz="2400" dirty="0" err="1" smtClean="0"/>
              <a:t>alemán</a:t>
            </a:r>
            <a:r>
              <a:rPr lang="de-DE" sz="2400" dirty="0" smtClean="0"/>
              <a:t>) </a:t>
            </a:r>
            <a:r>
              <a:rPr lang="de-DE" sz="2400" dirty="0" err="1" smtClean="0"/>
              <a:t>para</a:t>
            </a:r>
            <a:r>
              <a:rPr lang="de-DE" sz="2400" dirty="0" smtClean="0"/>
              <a:t> </a:t>
            </a:r>
            <a:r>
              <a:rPr lang="de-DE" sz="2400" dirty="0" err="1" smtClean="0"/>
              <a:t>que</a:t>
            </a:r>
            <a:r>
              <a:rPr lang="de-DE" sz="2400" dirty="0" smtClean="0"/>
              <a:t> </a:t>
            </a:r>
            <a:r>
              <a:rPr lang="de-DE" sz="2400" dirty="0" err="1" smtClean="0"/>
              <a:t>sepan</a:t>
            </a:r>
            <a:r>
              <a:rPr lang="de-DE" sz="2400" dirty="0" smtClean="0"/>
              <a:t> </a:t>
            </a:r>
            <a:r>
              <a:rPr lang="de-DE" sz="2400" dirty="0" err="1" smtClean="0"/>
              <a:t>como</a:t>
            </a:r>
            <a:r>
              <a:rPr lang="de-DE" sz="2400" dirty="0" smtClean="0"/>
              <a:t> </a:t>
            </a:r>
            <a:r>
              <a:rPr lang="de-DE" sz="2400" dirty="0" err="1" smtClean="0"/>
              <a:t>proceder</a:t>
            </a:r>
            <a:r>
              <a:rPr lang="de-DE" sz="2400" dirty="0" smtClean="0"/>
              <a:t>.    </a:t>
            </a:r>
          </a:p>
          <a:p>
            <a:endParaRPr lang="de-DE" sz="1400" dirty="0" smtClean="0"/>
          </a:p>
          <a:p>
            <a:r>
              <a:rPr lang="de-DE" sz="2400" dirty="0" smtClean="0"/>
              <a:t>(</a:t>
            </a:r>
            <a:r>
              <a:rPr lang="de-DE" sz="2400" i="1" dirty="0" err="1"/>
              <a:t>T</a:t>
            </a:r>
            <a:r>
              <a:rPr lang="de-DE" sz="2400" i="1" dirty="0" err="1" smtClean="0"/>
              <a:t>raducción</a:t>
            </a:r>
            <a:r>
              <a:rPr lang="de-DE" sz="2400" i="1" dirty="0" smtClean="0"/>
              <a:t> del </a:t>
            </a:r>
            <a:r>
              <a:rPr lang="de-DE" sz="2400" i="1" dirty="0" err="1" smtClean="0"/>
              <a:t>alemán</a:t>
            </a:r>
            <a:r>
              <a:rPr lang="de-DE" sz="2400" i="1" dirty="0" smtClean="0"/>
              <a:t> al </a:t>
            </a:r>
            <a:r>
              <a:rPr lang="de-DE" sz="2400" i="1" dirty="0" err="1" smtClean="0"/>
              <a:t>esp</a:t>
            </a:r>
            <a:r>
              <a:rPr lang="de-DE" sz="2400" i="1" dirty="0" smtClean="0"/>
              <a:t>.; </a:t>
            </a:r>
            <a:r>
              <a:rPr lang="de-DE" sz="2400" i="1" dirty="0" err="1"/>
              <a:t>Fuente</a:t>
            </a:r>
            <a:r>
              <a:rPr lang="de-DE" sz="2400" i="1" dirty="0"/>
              <a:t>: </a:t>
            </a:r>
            <a:r>
              <a:rPr lang="de-DE" sz="2400" i="1" dirty="0" err="1"/>
              <a:t>Apúntate</a:t>
            </a:r>
            <a:r>
              <a:rPr lang="de-DE" sz="2400" i="1" dirty="0"/>
              <a:t> 1 – </a:t>
            </a:r>
            <a:r>
              <a:rPr lang="de-DE" sz="2400" i="1" dirty="0" err="1" smtClean="0"/>
              <a:t>pág</a:t>
            </a:r>
            <a:r>
              <a:rPr lang="de-DE" sz="2400" i="1" dirty="0" smtClean="0"/>
              <a:t> 37)</a:t>
            </a:r>
          </a:p>
          <a:p>
            <a:pPr marL="0" indent="0">
              <a:buNone/>
            </a:pPr>
            <a:r>
              <a:rPr lang="de-DE" sz="2400" dirty="0" smtClean="0"/>
              <a:t>     </a:t>
            </a:r>
            <a:r>
              <a:rPr lang="de-DE" sz="2400" dirty="0" err="1" smtClean="0"/>
              <a:t>Tienes</a:t>
            </a:r>
            <a:r>
              <a:rPr lang="de-DE" sz="2400" dirty="0" smtClean="0"/>
              <a:t> </a:t>
            </a:r>
            <a:r>
              <a:rPr lang="de-DE" sz="2400" dirty="0" err="1" smtClean="0"/>
              <a:t>que</a:t>
            </a:r>
            <a:r>
              <a:rPr lang="de-DE" sz="2400" dirty="0" smtClean="0"/>
              <a:t> </a:t>
            </a:r>
            <a:r>
              <a:rPr lang="de-DE" sz="2400" dirty="0" err="1" smtClean="0"/>
              <a:t>resumir</a:t>
            </a:r>
            <a:r>
              <a:rPr lang="de-DE" sz="2400" dirty="0" smtClean="0"/>
              <a:t> </a:t>
            </a:r>
            <a:r>
              <a:rPr lang="de-DE" sz="2400" dirty="0" err="1" smtClean="0"/>
              <a:t>solamente</a:t>
            </a:r>
            <a:r>
              <a:rPr lang="de-DE" sz="2400" dirty="0" smtClean="0"/>
              <a:t> </a:t>
            </a:r>
            <a:r>
              <a:rPr lang="de-DE" sz="2400" dirty="0" err="1" smtClean="0"/>
              <a:t>lo</a:t>
            </a:r>
            <a:r>
              <a:rPr lang="de-DE" sz="2400" dirty="0" smtClean="0"/>
              <a:t> </a:t>
            </a:r>
            <a:r>
              <a:rPr lang="de-DE" sz="2400" dirty="0" err="1" smtClean="0"/>
              <a:t>más</a:t>
            </a:r>
            <a:r>
              <a:rPr lang="de-DE" sz="2400" dirty="0" smtClean="0"/>
              <a:t> </a:t>
            </a:r>
            <a:r>
              <a:rPr lang="de-DE" sz="2400" dirty="0" err="1" smtClean="0"/>
              <a:t>importante</a:t>
            </a:r>
            <a:r>
              <a:rPr lang="de-DE" sz="2400" dirty="0" smtClean="0"/>
              <a:t> </a:t>
            </a:r>
            <a:r>
              <a:rPr lang="de-DE" sz="2400" dirty="0" err="1" smtClean="0"/>
              <a:t>para</a:t>
            </a:r>
            <a:endParaRPr lang="de-DE" sz="2400" dirty="0" smtClean="0"/>
          </a:p>
          <a:p>
            <a:pPr marL="0" indent="0">
              <a:buNone/>
            </a:pPr>
            <a:r>
              <a:rPr lang="de-DE" sz="2400" dirty="0"/>
              <a:t> </a:t>
            </a:r>
            <a:r>
              <a:rPr lang="de-DE" sz="2400" dirty="0" smtClean="0"/>
              <a:t>    </a:t>
            </a:r>
            <a:r>
              <a:rPr lang="de-DE" sz="2400" dirty="0" err="1" smtClean="0"/>
              <a:t>responder</a:t>
            </a:r>
            <a:r>
              <a:rPr lang="de-DE" sz="2400" dirty="0" smtClean="0"/>
              <a:t> a </a:t>
            </a:r>
            <a:r>
              <a:rPr lang="de-DE" sz="2400" dirty="0" err="1" smtClean="0"/>
              <a:t>lo</a:t>
            </a:r>
            <a:r>
              <a:rPr lang="de-DE" sz="2400" dirty="0" smtClean="0"/>
              <a:t> </a:t>
            </a:r>
            <a:r>
              <a:rPr lang="de-DE" sz="2400" dirty="0" err="1" smtClean="0"/>
              <a:t>que</a:t>
            </a:r>
            <a:r>
              <a:rPr lang="de-DE" sz="2400" dirty="0" smtClean="0"/>
              <a:t> </a:t>
            </a:r>
            <a:r>
              <a:rPr lang="de-DE" sz="2400" dirty="0" err="1" smtClean="0"/>
              <a:t>quiere</a:t>
            </a:r>
            <a:r>
              <a:rPr lang="de-DE" sz="2400" dirty="0" smtClean="0"/>
              <a:t> </a:t>
            </a:r>
            <a:r>
              <a:rPr lang="de-DE" sz="2400" dirty="0" err="1" smtClean="0"/>
              <a:t>saber</a:t>
            </a:r>
            <a:r>
              <a:rPr lang="de-DE" sz="2400" dirty="0" smtClean="0"/>
              <a:t> </a:t>
            </a:r>
            <a:r>
              <a:rPr lang="de-DE" sz="2400" dirty="0" err="1" smtClean="0"/>
              <a:t>el</a:t>
            </a:r>
            <a:r>
              <a:rPr lang="de-DE" sz="2400" dirty="0" smtClean="0"/>
              <a:t> </a:t>
            </a:r>
            <a:r>
              <a:rPr lang="de-DE" sz="2400" dirty="0" err="1" smtClean="0"/>
              <a:t>amigo</a:t>
            </a:r>
            <a:r>
              <a:rPr lang="de-DE" sz="2400" dirty="0" smtClean="0"/>
              <a:t>.</a:t>
            </a:r>
          </a:p>
          <a:p>
            <a:pPr marL="0" indent="0">
              <a:buNone/>
            </a:pPr>
            <a:r>
              <a:rPr lang="de-DE" sz="2400" dirty="0" smtClean="0"/>
              <a:t>      - Lee los dos </a:t>
            </a:r>
            <a:r>
              <a:rPr lang="de-DE" sz="2400" dirty="0" err="1" smtClean="0"/>
              <a:t>textos</a:t>
            </a:r>
            <a:r>
              <a:rPr lang="de-DE" sz="2400" dirty="0" smtClean="0"/>
              <a:t> </a:t>
            </a:r>
            <a:r>
              <a:rPr lang="de-DE" sz="2400" dirty="0" err="1" smtClean="0"/>
              <a:t>completos</a:t>
            </a:r>
            <a:r>
              <a:rPr lang="de-DE" sz="2400" dirty="0" smtClean="0"/>
              <a:t>. </a:t>
            </a:r>
          </a:p>
          <a:p>
            <a:pPr marL="0" indent="0">
              <a:buNone/>
            </a:pPr>
            <a:r>
              <a:rPr lang="de-DE" sz="2400" dirty="0" smtClean="0"/>
              <a:t>      - </a:t>
            </a:r>
            <a:r>
              <a:rPr lang="de-DE" sz="2400" dirty="0" err="1" smtClean="0"/>
              <a:t>Marca</a:t>
            </a:r>
            <a:r>
              <a:rPr lang="de-DE" sz="2400" dirty="0" smtClean="0"/>
              <a:t> las </a:t>
            </a:r>
            <a:r>
              <a:rPr lang="de-DE" sz="2400" dirty="0" err="1" smtClean="0"/>
              <a:t>informaciones</a:t>
            </a:r>
            <a:r>
              <a:rPr lang="de-DE" sz="2400" dirty="0" smtClean="0"/>
              <a:t> </a:t>
            </a:r>
            <a:r>
              <a:rPr lang="de-DE" sz="2400" dirty="0" err="1" smtClean="0"/>
              <a:t>importantes</a:t>
            </a:r>
            <a:r>
              <a:rPr lang="de-DE" sz="2400" dirty="0" smtClean="0"/>
              <a:t> </a:t>
            </a:r>
            <a:r>
              <a:rPr lang="de-DE" sz="2400" dirty="0" err="1" smtClean="0"/>
              <a:t>que</a:t>
            </a:r>
            <a:r>
              <a:rPr lang="de-DE" sz="2400" dirty="0" smtClean="0"/>
              <a:t> </a:t>
            </a:r>
            <a:r>
              <a:rPr lang="de-DE" sz="2400" dirty="0" err="1" smtClean="0"/>
              <a:t>responden</a:t>
            </a:r>
            <a:endParaRPr lang="de-DE" sz="2400" dirty="0" smtClean="0"/>
          </a:p>
          <a:p>
            <a:pPr marL="0" indent="0">
              <a:buNone/>
            </a:pPr>
            <a:r>
              <a:rPr lang="de-DE" sz="2400" dirty="0"/>
              <a:t> </a:t>
            </a:r>
            <a:r>
              <a:rPr lang="de-DE" sz="2400" dirty="0" smtClean="0"/>
              <a:t>       a </a:t>
            </a:r>
            <a:r>
              <a:rPr lang="de-DE" sz="2400" dirty="0" err="1" smtClean="0"/>
              <a:t>lo</a:t>
            </a:r>
            <a:r>
              <a:rPr lang="de-DE" sz="2400" dirty="0" smtClean="0"/>
              <a:t> </a:t>
            </a:r>
            <a:r>
              <a:rPr lang="de-DE" sz="2400" dirty="0" err="1" smtClean="0"/>
              <a:t>que</a:t>
            </a:r>
            <a:r>
              <a:rPr lang="de-DE" sz="2400" dirty="0" smtClean="0"/>
              <a:t> </a:t>
            </a:r>
            <a:r>
              <a:rPr lang="de-DE" sz="2400" dirty="0" err="1" smtClean="0"/>
              <a:t>quiere</a:t>
            </a:r>
            <a:r>
              <a:rPr lang="de-DE" sz="2400" dirty="0" smtClean="0"/>
              <a:t> </a:t>
            </a:r>
            <a:r>
              <a:rPr lang="de-DE" sz="2400" dirty="0" err="1" smtClean="0"/>
              <a:t>saber</a:t>
            </a:r>
            <a:r>
              <a:rPr lang="de-DE" sz="2400" dirty="0" smtClean="0"/>
              <a:t> tu </a:t>
            </a:r>
            <a:r>
              <a:rPr lang="de-DE" sz="2400" dirty="0" err="1" smtClean="0"/>
              <a:t>amigo</a:t>
            </a:r>
            <a:endParaRPr lang="de-DE" sz="2400" dirty="0" smtClean="0"/>
          </a:p>
          <a:p>
            <a:pPr marL="0" indent="0">
              <a:buNone/>
            </a:pPr>
            <a:r>
              <a:rPr lang="de-DE" sz="2400" dirty="0" smtClean="0"/>
              <a:t>      - </a:t>
            </a:r>
            <a:r>
              <a:rPr lang="de-DE" sz="2400" dirty="0" err="1" smtClean="0"/>
              <a:t>Formula</a:t>
            </a:r>
            <a:r>
              <a:rPr lang="de-DE" sz="2400" dirty="0" smtClean="0"/>
              <a:t> </a:t>
            </a:r>
            <a:r>
              <a:rPr lang="de-DE" sz="2400" dirty="0" err="1" smtClean="0"/>
              <a:t>el</a:t>
            </a:r>
            <a:r>
              <a:rPr lang="de-DE" sz="2400" dirty="0" smtClean="0"/>
              <a:t> </a:t>
            </a:r>
            <a:r>
              <a:rPr lang="de-DE" sz="2400" dirty="0" err="1" smtClean="0"/>
              <a:t>texto</a:t>
            </a:r>
            <a:r>
              <a:rPr lang="de-DE" sz="2400" dirty="0" smtClean="0"/>
              <a:t> en </a:t>
            </a:r>
            <a:r>
              <a:rPr lang="de-DE" sz="2400" dirty="0" err="1" smtClean="0"/>
              <a:t>alemán</a:t>
            </a:r>
            <a:r>
              <a:rPr lang="de-DE" sz="2400" dirty="0" smtClean="0"/>
              <a:t> (</a:t>
            </a:r>
            <a:r>
              <a:rPr lang="de-DE" sz="2400" dirty="0" err="1" smtClean="0"/>
              <a:t>presentación</a:t>
            </a:r>
            <a:r>
              <a:rPr lang="de-DE" sz="2400" dirty="0" smtClean="0"/>
              <a:t> oral  o </a:t>
            </a:r>
            <a:r>
              <a:rPr lang="de-DE" sz="2400" dirty="0" err="1" smtClean="0"/>
              <a:t>por</a:t>
            </a:r>
            <a:endParaRPr lang="de-DE" sz="2400" dirty="0" smtClean="0"/>
          </a:p>
          <a:p>
            <a:pPr marL="0" indent="0">
              <a:buNone/>
            </a:pPr>
            <a:r>
              <a:rPr lang="de-DE" sz="2400" dirty="0"/>
              <a:t> </a:t>
            </a:r>
            <a:r>
              <a:rPr lang="de-DE" sz="2400" dirty="0" smtClean="0"/>
              <a:t>       </a:t>
            </a:r>
            <a:r>
              <a:rPr lang="de-DE" sz="2400" dirty="0" err="1" smtClean="0"/>
              <a:t>escrito</a:t>
            </a:r>
            <a:r>
              <a:rPr lang="de-DE" sz="2400" dirty="0" smtClean="0"/>
              <a:t>). </a:t>
            </a:r>
          </a:p>
          <a:p>
            <a:pPr marL="0" indent="0">
              <a:buNone/>
            </a:pPr>
            <a:endParaRPr lang="de-DE" sz="2400" dirty="0"/>
          </a:p>
        </p:txBody>
      </p:sp>
      <p:sp>
        <p:nvSpPr>
          <p:cNvPr id="4" name="Foliennummernplatzhalter 3"/>
          <p:cNvSpPr>
            <a:spLocks noGrp="1"/>
          </p:cNvSpPr>
          <p:nvPr>
            <p:ph type="sldNum" sz="quarter" idx="12"/>
          </p:nvPr>
        </p:nvSpPr>
        <p:spPr/>
        <p:txBody>
          <a:bodyPr/>
          <a:lstStyle/>
          <a:p>
            <a:fld id="{19407BA8-D56C-4F61-809A-C30FDE70E30D}" type="slidenum">
              <a:rPr lang="de-DE" smtClean="0"/>
              <a:t>13</a:t>
            </a:fld>
            <a:endParaRPr lang="de-DE"/>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84368" y="5885503"/>
            <a:ext cx="1090613" cy="890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834053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err="1" smtClean="0">
                <a:solidFill>
                  <a:srgbClr val="0070C0"/>
                </a:solidFill>
              </a:rPr>
              <a:t>Otro</a:t>
            </a:r>
            <a:r>
              <a:rPr lang="de-DE" dirty="0" smtClean="0">
                <a:solidFill>
                  <a:srgbClr val="0070C0"/>
                </a:solidFill>
              </a:rPr>
              <a:t> </a:t>
            </a:r>
            <a:r>
              <a:rPr lang="de-DE" dirty="0" err="1" smtClean="0">
                <a:solidFill>
                  <a:srgbClr val="0070C0"/>
                </a:solidFill>
              </a:rPr>
              <a:t>ejemplo</a:t>
            </a:r>
            <a:r>
              <a:rPr lang="de-DE" dirty="0" smtClean="0">
                <a:solidFill>
                  <a:srgbClr val="0070C0"/>
                </a:solidFill>
              </a:rPr>
              <a:t> de </a:t>
            </a:r>
            <a:r>
              <a:rPr lang="de-DE" dirty="0" err="1" smtClean="0">
                <a:solidFill>
                  <a:srgbClr val="0070C0"/>
                </a:solidFill>
              </a:rPr>
              <a:t>mediación</a:t>
            </a:r>
            <a:r>
              <a:rPr lang="de-DE" dirty="0" smtClean="0">
                <a:solidFill>
                  <a:srgbClr val="0070C0"/>
                </a:solidFill>
              </a:rPr>
              <a:t> </a:t>
            </a:r>
            <a:r>
              <a:rPr lang="de-DE" dirty="0" err="1" smtClean="0">
                <a:solidFill>
                  <a:srgbClr val="0070C0"/>
                </a:solidFill>
              </a:rPr>
              <a:t>para</a:t>
            </a:r>
            <a:r>
              <a:rPr lang="de-DE" dirty="0" smtClean="0">
                <a:solidFill>
                  <a:srgbClr val="0070C0"/>
                </a:solidFill>
              </a:rPr>
              <a:t> </a:t>
            </a:r>
            <a:r>
              <a:rPr lang="de-DE" dirty="0" err="1" smtClean="0">
                <a:solidFill>
                  <a:srgbClr val="0070C0"/>
                </a:solidFill>
              </a:rPr>
              <a:t>principiantes</a:t>
            </a:r>
            <a:r>
              <a:rPr lang="de-DE" dirty="0">
                <a:solidFill>
                  <a:srgbClr val="0070C0"/>
                </a:solidFill>
              </a:rPr>
              <a:t>:</a:t>
            </a:r>
            <a:r>
              <a:rPr lang="de-DE" dirty="0" smtClean="0">
                <a:solidFill>
                  <a:srgbClr val="0070C0"/>
                </a:solidFill>
              </a:rPr>
              <a:t> </a:t>
            </a:r>
            <a:r>
              <a:rPr lang="de-DE" b="1" dirty="0" err="1" smtClean="0">
                <a:solidFill>
                  <a:srgbClr val="0070C0"/>
                </a:solidFill>
              </a:rPr>
              <a:t>Algo</a:t>
            </a:r>
            <a:r>
              <a:rPr lang="de-DE" b="1" dirty="0" smtClean="0">
                <a:solidFill>
                  <a:srgbClr val="0070C0"/>
                </a:solidFill>
              </a:rPr>
              <a:t> </a:t>
            </a:r>
            <a:r>
              <a:rPr lang="de-DE" b="1" dirty="0" err="1" smtClean="0">
                <a:solidFill>
                  <a:srgbClr val="0070C0"/>
                </a:solidFill>
              </a:rPr>
              <a:t>menos</a:t>
            </a:r>
            <a:endParaRPr lang="de-DE" dirty="0">
              <a:solidFill>
                <a:srgbClr val="0070C0"/>
              </a:solidFill>
            </a:endParaRPr>
          </a:p>
        </p:txBody>
      </p:sp>
      <p:sp>
        <p:nvSpPr>
          <p:cNvPr id="3" name="Inhaltsplatzhalter 2"/>
          <p:cNvSpPr>
            <a:spLocks noGrp="1"/>
          </p:cNvSpPr>
          <p:nvPr>
            <p:ph idx="1"/>
          </p:nvPr>
        </p:nvSpPr>
        <p:spPr/>
        <p:txBody>
          <a:bodyPr/>
          <a:lstStyle/>
          <a:p>
            <a:r>
              <a:rPr lang="de-DE" dirty="0" err="1" smtClean="0"/>
              <a:t>Texto</a:t>
            </a:r>
            <a:r>
              <a:rPr lang="de-DE" dirty="0" smtClean="0"/>
              <a:t> </a:t>
            </a:r>
            <a:r>
              <a:rPr lang="de-DE" dirty="0" err="1" smtClean="0"/>
              <a:t>explicativo</a:t>
            </a:r>
            <a:r>
              <a:rPr lang="de-DE" dirty="0" smtClean="0"/>
              <a:t> de </a:t>
            </a:r>
            <a:r>
              <a:rPr lang="de-DE" dirty="0" err="1" smtClean="0"/>
              <a:t>lo</a:t>
            </a:r>
            <a:r>
              <a:rPr lang="de-DE" dirty="0" smtClean="0"/>
              <a:t> </a:t>
            </a:r>
            <a:r>
              <a:rPr lang="de-DE" dirty="0" err="1" smtClean="0"/>
              <a:t>que</a:t>
            </a:r>
            <a:r>
              <a:rPr lang="de-DE" dirty="0" smtClean="0"/>
              <a:t> es </a:t>
            </a:r>
            <a:r>
              <a:rPr lang="de-DE" dirty="0" err="1" smtClean="0"/>
              <a:t>una</a:t>
            </a:r>
            <a:r>
              <a:rPr lang="de-DE" dirty="0" smtClean="0"/>
              <a:t> </a:t>
            </a:r>
            <a:r>
              <a:rPr lang="de-DE" dirty="0" err="1" smtClean="0"/>
              <a:t>piñata</a:t>
            </a:r>
            <a:r>
              <a:rPr lang="de-DE" dirty="0" smtClean="0"/>
              <a:t> y </a:t>
            </a:r>
            <a:r>
              <a:rPr lang="de-DE" dirty="0" err="1" smtClean="0"/>
              <a:t>para</a:t>
            </a:r>
            <a:r>
              <a:rPr lang="de-DE" dirty="0" smtClean="0"/>
              <a:t> </a:t>
            </a:r>
            <a:r>
              <a:rPr lang="de-DE" dirty="0" err="1" smtClean="0"/>
              <a:t>qué</a:t>
            </a:r>
            <a:r>
              <a:rPr lang="de-DE" dirty="0" smtClean="0"/>
              <a:t> se </a:t>
            </a:r>
            <a:r>
              <a:rPr lang="de-DE" dirty="0" err="1" smtClean="0"/>
              <a:t>usa</a:t>
            </a:r>
            <a:r>
              <a:rPr lang="de-DE" dirty="0" smtClean="0"/>
              <a:t>. </a:t>
            </a:r>
          </a:p>
          <a:p>
            <a:r>
              <a:rPr lang="de-DE" dirty="0" err="1" smtClean="0"/>
              <a:t>Luego</a:t>
            </a:r>
            <a:r>
              <a:rPr lang="de-DE" dirty="0" smtClean="0"/>
              <a:t>:  </a:t>
            </a:r>
            <a:r>
              <a:rPr lang="de-DE" dirty="0" err="1" smtClean="0"/>
              <a:t>una</a:t>
            </a:r>
            <a:r>
              <a:rPr lang="de-DE" dirty="0" smtClean="0"/>
              <a:t> </a:t>
            </a:r>
            <a:r>
              <a:rPr lang="de-DE" dirty="0" err="1" smtClean="0"/>
              <a:t>serie</a:t>
            </a:r>
            <a:r>
              <a:rPr lang="de-DE" dirty="0" smtClean="0"/>
              <a:t> de </a:t>
            </a:r>
            <a:r>
              <a:rPr lang="de-DE" dirty="0" err="1" smtClean="0"/>
              <a:t>fotos</a:t>
            </a:r>
            <a:r>
              <a:rPr lang="de-DE" dirty="0" smtClean="0"/>
              <a:t> </a:t>
            </a:r>
            <a:r>
              <a:rPr lang="de-DE" dirty="0" err="1" smtClean="0"/>
              <a:t>con</a:t>
            </a:r>
            <a:r>
              <a:rPr lang="de-DE" dirty="0" smtClean="0"/>
              <a:t> </a:t>
            </a:r>
            <a:r>
              <a:rPr lang="de-DE" dirty="0" err="1" smtClean="0"/>
              <a:t>subtítulos</a:t>
            </a:r>
            <a:r>
              <a:rPr lang="de-DE" dirty="0" smtClean="0"/>
              <a:t> en </a:t>
            </a:r>
            <a:r>
              <a:rPr lang="de-DE" dirty="0" err="1" smtClean="0"/>
              <a:t>español</a:t>
            </a:r>
            <a:r>
              <a:rPr lang="de-DE" dirty="0" smtClean="0"/>
              <a:t> </a:t>
            </a:r>
            <a:r>
              <a:rPr lang="de-DE" dirty="0" err="1" smtClean="0"/>
              <a:t>que</a:t>
            </a:r>
            <a:r>
              <a:rPr lang="de-DE" dirty="0" smtClean="0"/>
              <a:t> </a:t>
            </a:r>
            <a:r>
              <a:rPr lang="de-DE" dirty="0" err="1" smtClean="0"/>
              <a:t>explican</a:t>
            </a:r>
            <a:r>
              <a:rPr lang="de-DE" dirty="0" smtClean="0"/>
              <a:t> </a:t>
            </a:r>
            <a:r>
              <a:rPr lang="de-DE" dirty="0" err="1" smtClean="0"/>
              <a:t>cómo</a:t>
            </a:r>
            <a:r>
              <a:rPr lang="de-DE" dirty="0" smtClean="0"/>
              <a:t> </a:t>
            </a:r>
            <a:r>
              <a:rPr lang="de-DE" dirty="0" err="1" smtClean="0"/>
              <a:t>hacer</a:t>
            </a:r>
            <a:r>
              <a:rPr lang="de-DE" dirty="0" smtClean="0"/>
              <a:t> </a:t>
            </a:r>
            <a:r>
              <a:rPr lang="de-DE" dirty="0" err="1" smtClean="0"/>
              <a:t>una</a:t>
            </a:r>
            <a:r>
              <a:rPr lang="de-DE" dirty="0" smtClean="0"/>
              <a:t> </a:t>
            </a:r>
            <a:r>
              <a:rPr lang="de-DE" dirty="0" err="1" smtClean="0"/>
              <a:t>piñata</a:t>
            </a:r>
            <a:r>
              <a:rPr lang="de-DE" dirty="0" smtClean="0"/>
              <a:t>. </a:t>
            </a:r>
          </a:p>
          <a:p>
            <a:r>
              <a:rPr lang="de-DE" b="1" dirty="0" err="1" smtClean="0"/>
              <a:t>Tarea</a:t>
            </a:r>
            <a:r>
              <a:rPr lang="de-DE" b="1" dirty="0" smtClean="0"/>
              <a:t> de </a:t>
            </a:r>
            <a:r>
              <a:rPr lang="de-DE" b="1" dirty="0" err="1" smtClean="0"/>
              <a:t>mediación</a:t>
            </a:r>
            <a:r>
              <a:rPr lang="de-DE" b="1" dirty="0" smtClean="0"/>
              <a:t>:</a:t>
            </a:r>
          </a:p>
          <a:p>
            <a:r>
              <a:rPr lang="de-DE" dirty="0" err="1" smtClean="0"/>
              <a:t>Explica</a:t>
            </a:r>
            <a:r>
              <a:rPr lang="de-DE" dirty="0" smtClean="0"/>
              <a:t> a </a:t>
            </a:r>
            <a:r>
              <a:rPr lang="de-DE" dirty="0" err="1" smtClean="0"/>
              <a:t>un</a:t>
            </a:r>
            <a:r>
              <a:rPr lang="de-DE" dirty="0" smtClean="0"/>
              <a:t> </a:t>
            </a:r>
            <a:r>
              <a:rPr lang="de-DE" dirty="0" err="1" smtClean="0"/>
              <a:t>amigo</a:t>
            </a:r>
            <a:r>
              <a:rPr lang="de-DE" dirty="0" smtClean="0"/>
              <a:t>/</a:t>
            </a:r>
            <a:r>
              <a:rPr lang="de-DE" dirty="0" err="1" smtClean="0"/>
              <a:t>amiga</a:t>
            </a:r>
            <a:r>
              <a:rPr lang="de-DE" dirty="0" smtClean="0"/>
              <a:t> </a:t>
            </a:r>
            <a:r>
              <a:rPr lang="de-DE" dirty="0" err="1" smtClean="0"/>
              <a:t>alemán</a:t>
            </a:r>
            <a:r>
              <a:rPr lang="de-DE" dirty="0" smtClean="0"/>
              <a:t> </a:t>
            </a:r>
            <a:r>
              <a:rPr lang="de-DE" dirty="0" err="1" smtClean="0"/>
              <a:t>que</a:t>
            </a:r>
            <a:r>
              <a:rPr lang="de-DE" dirty="0" smtClean="0"/>
              <a:t> </a:t>
            </a:r>
            <a:r>
              <a:rPr lang="de-DE" dirty="0" err="1" smtClean="0"/>
              <a:t>no</a:t>
            </a:r>
            <a:r>
              <a:rPr lang="de-DE" dirty="0" smtClean="0"/>
              <a:t> </a:t>
            </a:r>
            <a:r>
              <a:rPr lang="de-DE" dirty="0" err="1" smtClean="0"/>
              <a:t>habla</a:t>
            </a:r>
            <a:r>
              <a:rPr lang="de-DE" dirty="0" smtClean="0"/>
              <a:t> </a:t>
            </a:r>
            <a:r>
              <a:rPr lang="de-DE" dirty="0" err="1" smtClean="0"/>
              <a:t>español</a:t>
            </a:r>
            <a:r>
              <a:rPr lang="de-DE" dirty="0" smtClean="0"/>
              <a:t> </a:t>
            </a:r>
            <a:r>
              <a:rPr lang="de-DE" dirty="0" err="1" smtClean="0"/>
              <a:t>qué</a:t>
            </a:r>
            <a:r>
              <a:rPr lang="de-DE" dirty="0" smtClean="0"/>
              <a:t> es </a:t>
            </a:r>
            <a:r>
              <a:rPr lang="de-DE" dirty="0" err="1" smtClean="0"/>
              <a:t>una</a:t>
            </a:r>
            <a:r>
              <a:rPr lang="de-DE" dirty="0" smtClean="0"/>
              <a:t> </a:t>
            </a:r>
            <a:r>
              <a:rPr lang="de-DE" dirty="0" err="1" smtClean="0"/>
              <a:t>piñata</a:t>
            </a:r>
            <a:r>
              <a:rPr lang="de-DE" dirty="0" smtClean="0"/>
              <a:t> y  </a:t>
            </a:r>
            <a:r>
              <a:rPr lang="de-DE" dirty="0" err="1" smtClean="0"/>
              <a:t>para</a:t>
            </a:r>
            <a:r>
              <a:rPr lang="de-DE" dirty="0" smtClean="0"/>
              <a:t> </a:t>
            </a:r>
            <a:r>
              <a:rPr lang="de-DE" dirty="0" err="1" smtClean="0"/>
              <a:t>qué</a:t>
            </a:r>
            <a:r>
              <a:rPr lang="de-DE" dirty="0"/>
              <a:t> </a:t>
            </a:r>
            <a:r>
              <a:rPr lang="de-DE" dirty="0" err="1" smtClean="0"/>
              <a:t>sirve</a:t>
            </a:r>
            <a:r>
              <a:rPr lang="de-DE" dirty="0" smtClean="0"/>
              <a:t>.  </a:t>
            </a:r>
            <a:endParaRPr lang="de-DE" dirty="0"/>
          </a:p>
        </p:txBody>
      </p:sp>
      <p:sp>
        <p:nvSpPr>
          <p:cNvPr id="4" name="Foliennummernplatzhalter 3"/>
          <p:cNvSpPr>
            <a:spLocks noGrp="1"/>
          </p:cNvSpPr>
          <p:nvPr>
            <p:ph type="sldNum" sz="quarter" idx="12"/>
          </p:nvPr>
        </p:nvSpPr>
        <p:spPr/>
        <p:txBody>
          <a:bodyPr/>
          <a:lstStyle/>
          <a:p>
            <a:fld id="{19407BA8-D56C-4F61-809A-C30FDE70E30D}" type="slidenum">
              <a:rPr lang="de-DE" smtClean="0"/>
              <a:t>14</a:t>
            </a:fld>
            <a:endParaRPr lang="de-DE"/>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5805264"/>
            <a:ext cx="1092708" cy="886968"/>
          </a:xfrm>
          <a:prstGeom prst="rect">
            <a:avLst/>
          </a:prstGeom>
        </p:spPr>
      </p:pic>
    </p:spTree>
    <p:extLst>
      <p:ext uri="{BB962C8B-B14F-4D97-AF65-F5344CB8AC3E}">
        <p14:creationId xmlns:p14="http://schemas.microsoft.com/office/powerpoint/2010/main" val="20394348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sz="3000" dirty="0" smtClean="0"/>
              <a:t/>
            </a:r>
            <a:br>
              <a:rPr lang="de-DE" sz="3000" dirty="0" smtClean="0"/>
            </a:br>
            <a:r>
              <a:rPr lang="de-DE" sz="3000" dirty="0" err="1" smtClean="0"/>
              <a:t>Mediación</a:t>
            </a:r>
            <a:r>
              <a:rPr lang="de-DE" sz="3000" dirty="0" smtClean="0"/>
              <a:t> </a:t>
            </a:r>
            <a:r>
              <a:rPr lang="de-DE" sz="3000" dirty="0" err="1" smtClean="0"/>
              <a:t>lingüística</a:t>
            </a:r>
            <a:r>
              <a:rPr lang="de-DE" sz="3000" dirty="0" smtClean="0"/>
              <a:t> </a:t>
            </a:r>
            <a:r>
              <a:rPr lang="de-DE" sz="3000" dirty="0" err="1" smtClean="0"/>
              <a:t>para</a:t>
            </a:r>
            <a:r>
              <a:rPr lang="de-DE" sz="3000" dirty="0" smtClean="0"/>
              <a:t> </a:t>
            </a:r>
            <a:r>
              <a:rPr lang="de-DE" sz="3000" dirty="0" err="1" smtClean="0"/>
              <a:t>avanzados</a:t>
            </a:r>
            <a:r>
              <a:rPr lang="de-DE" sz="3000" dirty="0" smtClean="0"/>
              <a:t>: </a:t>
            </a:r>
            <a:r>
              <a:rPr lang="de-DE" sz="3000" dirty="0" err="1" smtClean="0"/>
              <a:t>textos</a:t>
            </a:r>
            <a:r>
              <a:rPr lang="de-DE" sz="3000" dirty="0" smtClean="0"/>
              <a:t> </a:t>
            </a:r>
            <a:r>
              <a:rPr lang="de-DE" sz="3000" dirty="0" err="1" smtClean="0"/>
              <a:t>discontinuados</a:t>
            </a:r>
            <a:r>
              <a:rPr lang="de-DE" sz="3000" dirty="0" smtClean="0"/>
              <a:t> </a:t>
            </a:r>
            <a:r>
              <a:rPr lang="de-DE" sz="3000" dirty="0" err="1" smtClean="0"/>
              <a:t>alemán-esp</a:t>
            </a:r>
            <a:r>
              <a:rPr lang="de-DE" sz="3000" dirty="0" smtClean="0"/>
              <a:t>. – </a:t>
            </a:r>
            <a:r>
              <a:rPr lang="de-DE" sz="3000" b="1" dirty="0" err="1" smtClean="0"/>
              <a:t>Algo</a:t>
            </a:r>
            <a:r>
              <a:rPr lang="de-DE" sz="3000" b="1" dirty="0" smtClean="0"/>
              <a:t> </a:t>
            </a:r>
            <a:r>
              <a:rPr lang="de-DE" sz="3000" b="1" dirty="0" err="1" smtClean="0"/>
              <a:t>más</a:t>
            </a:r>
            <a:r>
              <a:rPr lang="de-DE" sz="3000" dirty="0" smtClean="0"/>
              <a:t/>
            </a:r>
            <a:br>
              <a:rPr lang="de-DE" sz="3000" dirty="0" smtClean="0"/>
            </a:br>
            <a:endParaRPr lang="de-DE" sz="3000" dirty="0"/>
          </a:p>
        </p:txBody>
      </p:sp>
      <p:sp>
        <p:nvSpPr>
          <p:cNvPr id="3" name="Inhaltsplatzhalter 2"/>
          <p:cNvSpPr>
            <a:spLocks noGrp="1"/>
          </p:cNvSpPr>
          <p:nvPr>
            <p:ph idx="1"/>
          </p:nvPr>
        </p:nvSpPr>
        <p:spPr/>
        <p:txBody>
          <a:bodyPr/>
          <a:lstStyle/>
          <a:p>
            <a:endParaRPr lang="de-DE" dirty="0" smtClean="0"/>
          </a:p>
          <a:p>
            <a:endParaRPr lang="de-DE" dirty="0"/>
          </a:p>
        </p:txBody>
      </p:sp>
      <p:sp>
        <p:nvSpPr>
          <p:cNvPr id="4" name="Foliennummernplatzhalter 3"/>
          <p:cNvSpPr>
            <a:spLocks noGrp="1"/>
          </p:cNvSpPr>
          <p:nvPr>
            <p:ph type="sldNum" sz="quarter" idx="12"/>
          </p:nvPr>
        </p:nvSpPr>
        <p:spPr/>
        <p:txBody>
          <a:bodyPr/>
          <a:lstStyle/>
          <a:p>
            <a:fld id="{19407BA8-D56C-4F61-809A-C30FDE70E30D}" type="slidenum">
              <a:rPr lang="de-DE" smtClean="0"/>
              <a:t>15</a:t>
            </a:fld>
            <a:endParaRPr lang="de-DE" dirty="0"/>
          </a:p>
        </p:txBody>
      </p:sp>
      <p:pic>
        <p:nvPicPr>
          <p:cNvPr id="5" name="Grafik 4" descr="http://www.kunstkopie.de/kunst/jenny_sturm/sommer_sonne_strand_und_meer_hi.jpg"/>
          <p:cNvPicPr/>
          <p:nvPr/>
        </p:nvPicPr>
        <p:blipFill>
          <a:blip r:embed="rId2">
            <a:extLst>
              <a:ext uri="{28A0092B-C50C-407E-A947-70E740481C1C}">
                <a14:useLocalDpi xmlns:a14="http://schemas.microsoft.com/office/drawing/2010/main" val="0"/>
              </a:ext>
            </a:extLst>
          </a:blip>
          <a:srcRect/>
          <a:stretch>
            <a:fillRect/>
          </a:stretch>
        </p:blipFill>
        <p:spPr bwMode="auto">
          <a:xfrm>
            <a:off x="1763688" y="1916832"/>
            <a:ext cx="5400600" cy="3672408"/>
          </a:xfrm>
          <a:prstGeom prst="rect">
            <a:avLst/>
          </a:prstGeom>
          <a:noFill/>
          <a:ln>
            <a:noFill/>
          </a:ln>
        </p:spPr>
      </p:pic>
      <p:sp>
        <p:nvSpPr>
          <p:cNvPr id="6" name="Rechteck 5"/>
          <p:cNvSpPr/>
          <p:nvPr/>
        </p:nvSpPr>
        <p:spPr>
          <a:xfrm>
            <a:off x="2843808" y="5949280"/>
            <a:ext cx="3475355" cy="646331"/>
          </a:xfrm>
          <a:prstGeom prst="rect">
            <a:avLst/>
          </a:prstGeom>
        </p:spPr>
        <p:txBody>
          <a:bodyPr wrap="square">
            <a:spAutoFit/>
          </a:bodyPr>
          <a:lstStyle/>
          <a:p>
            <a:r>
              <a:rPr lang="de-DE" dirty="0" smtClean="0"/>
              <a:t>Hier wird Ihnen niemand  einen Strich durch die Rechnung machen.</a:t>
            </a:r>
            <a:endParaRPr lang="de-DE"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504" y="5805264"/>
            <a:ext cx="1092708" cy="886968"/>
          </a:xfrm>
          <a:prstGeom prst="rect">
            <a:avLst/>
          </a:prstGeom>
        </p:spPr>
      </p:pic>
    </p:spTree>
    <p:extLst>
      <p:ext uri="{BB962C8B-B14F-4D97-AF65-F5344CB8AC3E}">
        <p14:creationId xmlns:p14="http://schemas.microsoft.com/office/powerpoint/2010/main" val="34549152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188640"/>
            <a:ext cx="8229600" cy="1143000"/>
          </a:xfrm>
        </p:spPr>
        <p:txBody>
          <a:bodyPr>
            <a:noAutofit/>
          </a:bodyPr>
          <a:lstStyle/>
          <a:p>
            <a:r>
              <a:rPr lang="de-DE" sz="2800" dirty="0" err="1" smtClean="0">
                <a:solidFill>
                  <a:srgbClr val="0070C0"/>
                </a:solidFill>
              </a:rPr>
              <a:t>Mediación</a:t>
            </a:r>
            <a:r>
              <a:rPr lang="de-DE" sz="2800" dirty="0" smtClean="0">
                <a:solidFill>
                  <a:srgbClr val="0070C0"/>
                </a:solidFill>
              </a:rPr>
              <a:t> </a:t>
            </a:r>
            <a:r>
              <a:rPr lang="de-DE" sz="2800" dirty="0" err="1" smtClean="0">
                <a:solidFill>
                  <a:srgbClr val="0070C0"/>
                </a:solidFill>
              </a:rPr>
              <a:t>lingüística</a:t>
            </a:r>
            <a:r>
              <a:rPr lang="de-DE" sz="2800" dirty="0" smtClean="0">
                <a:solidFill>
                  <a:srgbClr val="0070C0"/>
                </a:solidFill>
              </a:rPr>
              <a:t> </a:t>
            </a:r>
            <a:r>
              <a:rPr lang="de-DE" sz="2800" dirty="0" err="1" smtClean="0">
                <a:solidFill>
                  <a:srgbClr val="0070C0"/>
                </a:solidFill>
              </a:rPr>
              <a:t>para</a:t>
            </a:r>
            <a:r>
              <a:rPr lang="de-DE" sz="2800" dirty="0" smtClean="0">
                <a:solidFill>
                  <a:srgbClr val="0070C0"/>
                </a:solidFill>
              </a:rPr>
              <a:t> </a:t>
            </a:r>
            <a:r>
              <a:rPr lang="de-DE" sz="2800" dirty="0" err="1" smtClean="0">
                <a:solidFill>
                  <a:srgbClr val="0070C0"/>
                </a:solidFill>
              </a:rPr>
              <a:t>avanzados</a:t>
            </a:r>
            <a:r>
              <a:rPr lang="de-DE" sz="2800" dirty="0" smtClean="0">
                <a:solidFill>
                  <a:srgbClr val="0070C0"/>
                </a:solidFill>
              </a:rPr>
              <a:t>: </a:t>
            </a:r>
            <a:r>
              <a:rPr lang="de-DE" sz="2800" dirty="0" err="1" smtClean="0">
                <a:solidFill>
                  <a:srgbClr val="0070C0"/>
                </a:solidFill>
              </a:rPr>
              <a:t>textos</a:t>
            </a:r>
            <a:r>
              <a:rPr lang="de-DE" sz="2800" dirty="0" smtClean="0">
                <a:solidFill>
                  <a:srgbClr val="0070C0"/>
                </a:solidFill>
              </a:rPr>
              <a:t> </a:t>
            </a:r>
            <a:r>
              <a:rPr lang="de-DE" sz="2800" dirty="0" err="1" smtClean="0">
                <a:solidFill>
                  <a:srgbClr val="0070C0"/>
                </a:solidFill>
              </a:rPr>
              <a:t>discontinuados</a:t>
            </a:r>
            <a:r>
              <a:rPr lang="de-DE" sz="2800" dirty="0" smtClean="0">
                <a:solidFill>
                  <a:srgbClr val="0070C0"/>
                </a:solidFill>
              </a:rPr>
              <a:t> </a:t>
            </a:r>
            <a:r>
              <a:rPr lang="de-DE" sz="2800" dirty="0" err="1" smtClean="0">
                <a:solidFill>
                  <a:srgbClr val="0070C0"/>
                </a:solidFill>
              </a:rPr>
              <a:t>alemán-esp</a:t>
            </a:r>
            <a:r>
              <a:rPr lang="de-DE" sz="2800" dirty="0" smtClean="0">
                <a:solidFill>
                  <a:srgbClr val="0070C0"/>
                </a:solidFill>
              </a:rPr>
              <a:t>. (</a:t>
            </a:r>
            <a:r>
              <a:rPr lang="de-DE" sz="2800" dirty="0" err="1" smtClean="0">
                <a:solidFill>
                  <a:srgbClr val="0070C0"/>
                </a:solidFill>
              </a:rPr>
              <a:t>tarea</a:t>
            </a:r>
            <a:r>
              <a:rPr lang="de-DE" sz="2800" dirty="0" smtClean="0">
                <a:solidFill>
                  <a:srgbClr val="0070C0"/>
                </a:solidFill>
              </a:rPr>
              <a:t>) - </a:t>
            </a:r>
            <a:r>
              <a:rPr lang="de-DE" sz="2800" b="1" dirty="0" err="1" smtClean="0">
                <a:solidFill>
                  <a:srgbClr val="0070C0"/>
                </a:solidFill>
              </a:rPr>
              <a:t>Algo</a:t>
            </a:r>
            <a:r>
              <a:rPr lang="de-DE" sz="2800" b="1" dirty="0" smtClean="0">
                <a:solidFill>
                  <a:srgbClr val="0070C0"/>
                </a:solidFill>
              </a:rPr>
              <a:t> </a:t>
            </a:r>
            <a:r>
              <a:rPr lang="de-DE" sz="2800" b="1" dirty="0" err="1" smtClean="0">
                <a:solidFill>
                  <a:srgbClr val="0070C0"/>
                </a:solidFill>
              </a:rPr>
              <a:t>más</a:t>
            </a:r>
            <a:endParaRPr lang="de-DE" sz="2800" b="1" dirty="0">
              <a:solidFill>
                <a:srgbClr val="0070C0"/>
              </a:solidFill>
            </a:endParaRPr>
          </a:p>
        </p:txBody>
      </p:sp>
      <p:sp>
        <p:nvSpPr>
          <p:cNvPr id="3" name="Inhaltsplatzhalter 2"/>
          <p:cNvSpPr>
            <a:spLocks noGrp="1"/>
          </p:cNvSpPr>
          <p:nvPr>
            <p:ph idx="1"/>
          </p:nvPr>
        </p:nvSpPr>
        <p:spPr/>
        <p:txBody>
          <a:bodyPr>
            <a:noAutofit/>
          </a:bodyPr>
          <a:lstStyle/>
          <a:p>
            <a:pPr marL="0" indent="0">
              <a:buNone/>
            </a:pPr>
            <a:r>
              <a:rPr lang="es-ES_tradnl" sz="1800" b="1" dirty="0"/>
              <a:t> </a:t>
            </a:r>
            <a:r>
              <a:rPr lang="es-ES_tradnl" sz="1800" b="1" dirty="0" smtClean="0"/>
              <a:t>     Actividades</a:t>
            </a:r>
          </a:p>
          <a:p>
            <a:pPr marL="0" indent="0">
              <a:buNone/>
            </a:pPr>
            <a:endParaRPr lang="de-DE" sz="1400" dirty="0"/>
          </a:p>
          <a:p>
            <a:pPr marL="0" indent="0">
              <a:buNone/>
            </a:pPr>
            <a:r>
              <a:rPr lang="es-ES_tradnl" sz="1800" dirty="0"/>
              <a:t> </a:t>
            </a:r>
            <a:r>
              <a:rPr lang="es-ES_tradnl" sz="1800" dirty="0" smtClean="0"/>
              <a:t>     1</a:t>
            </a:r>
            <a:r>
              <a:rPr lang="es-ES_tradnl" sz="1800" dirty="0"/>
              <a:t>. </a:t>
            </a:r>
            <a:r>
              <a:rPr lang="es-ES_tradnl" sz="1800" dirty="0" smtClean="0"/>
              <a:t>Un amigo/conocido de tu familia  procedente de Nicaragua, está </a:t>
            </a:r>
            <a:r>
              <a:rPr lang="es-ES_tradnl" sz="1800" dirty="0"/>
              <a:t>actualmente </a:t>
            </a:r>
            <a:r>
              <a:rPr lang="es-ES_tradnl" sz="1800" dirty="0" smtClean="0"/>
              <a:t>en</a:t>
            </a:r>
          </a:p>
          <a:p>
            <a:pPr marL="0" indent="0">
              <a:buNone/>
            </a:pPr>
            <a:r>
              <a:rPr lang="es-ES_tradnl" sz="1800" dirty="0"/>
              <a:t> </a:t>
            </a:r>
            <a:r>
              <a:rPr lang="es-ES_tradnl" sz="1800" dirty="0" smtClean="0"/>
              <a:t>     </a:t>
            </a:r>
            <a:r>
              <a:rPr lang="es-ES_tradnl" sz="1800" dirty="0"/>
              <a:t>Alemania. Sabe </a:t>
            </a:r>
            <a:r>
              <a:rPr lang="es-ES_tradnl" sz="1800" dirty="0" smtClean="0"/>
              <a:t>algo de alemán</a:t>
            </a:r>
            <a:r>
              <a:rPr lang="es-ES_tradnl" sz="1800" dirty="0"/>
              <a:t>.</a:t>
            </a:r>
            <a:r>
              <a:rPr lang="es-ES_tradnl" sz="1800" dirty="0" smtClean="0"/>
              <a:t> </a:t>
            </a:r>
            <a:r>
              <a:rPr lang="es-ES_tradnl" sz="1800" dirty="0"/>
              <a:t>En la calle </a:t>
            </a:r>
            <a:r>
              <a:rPr lang="es-ES_tradnl" sz="1800" dirty="0" smtClean="0"/>
              <a:t>ha visto </a:t>
            </a:r>
            <a:r>
              <a:rPr lang="es-ES_tradnl" sz="1800" dirty="0"/>
              <a:t>este  anuncio, pero la parte </a:t>
            </a:r>
            <a:r>
              <a:rPr lang="es-ES_tradnl" sz="1800" dirty="0" smtClean="0"/>
              <a:t>de</a:t>
            </a:r>
          </a:p>
          <a:p>
            <a:pPr marL="0" indent="0">
              <a:buNone/>
            </a:pPr>
            <a:r>
              <a:rPr lang="es-ES_tradnl" sz="1800" dirty="0"/>
              <a:t> </a:t>
            </a:r>
            <a:r>
              <a:rPr lang="es-ES_tradnl" sz="1800" dirty="0" smtClean="0"/>
              <a:t>     abajo </a:t>
            </a:r>
            <a:r>
              <a:rPr lang="es-ES_tradnl" sz="1800" dirty="0"/>
              <a:t>fue arrancada, de modo que no </a:t>
            </a:r>
            <a:r>
              <a:rPr lang="es-ES_tradnl" sz="1800" dirty="0" smtClean="0"/>
              <a:t> sabe </a:t>
            </a:r>
            <a:r>
              <a:rPr lang="es-ES_tradnl" sz="1800" dirty="0"/>
              <a:t>que es  de una agencia turística. </a:t>
            </a:r>
            <a:r>
              <a:rPr lang="es-ES_tradnl" sz="1800" dirty="0" smtClean="0"/>
              <a:t> No </a:t>
            </a:r>
          </a:p>
          <a:p>
            <a:pPr marL="0" indent="0">
              <a:buNone/>
            </a:pPr>
            <a:r>
              <a:rPr lang="es-ES_tradnl" sz="1800" dirty="0"/>
              <a:t> </a:t>
            </a:r>
            <a:r>
              <a:rPr lang="es-ES_tradnl" sz="1800" dirty="0" smtClean="0"/>
              <a:t>     entiende </a:t>
            </a:r>
            <a:r>
              <a:rPr lang="es-ES_tradnl" sz="1800" dirty="0"/>
              <a:t>que tiene </a:t>
            </a:r>
            <a:r>
              <a:rPr lang="es-ES_tradnl" sz="1800" dirty="0" smtClean="0"/>
              <a:t>que ver </a:t>
            </a:r>
            <a:r>
              <a:rPr lang="es-ES_tradnl" sz="1800" dirty="0"/>
              <a:t>la foto con el texto.  </a:t>
            </a:r>
            <a:r>
              <a:rPr lang="es-ES_tradnl" sz="1800" dirty="0" smtClean="0"/>
              <a:t>Ayúdale </a:t>
            </a:r>
            <a:r>
              <a:rPr lang="es-ES_tradnl" sz="1800" dirty="0"/>
              <a:t>explicando</a:t>
            </a:r>
            <a:r>
              <a:rPr lang="es-ES_tradnl" sz="1800" dirty="0" smtClean="0"/>
              <a:t>:</a:t>
            </a:r>
          </a:p>
          <a:p>
            <a:endParaRPr lang="de-DE" sz="1200" dirty="0"/>
          </a:p>
          <a:p>
            <a:pPr lvl="0"/>
            <a:r>
              <a:rPr lang="es-ES_tradnl" sz="1800" dirty="0"/>
              <a:t>El sentido corriente de las palabras </a:t>
            </a:r>
            <a:r>
              <a:rPr lang="es-ES_tradnl" sz="1800" dirty="0" smtClean="0"/>
              <a:t>desconocidas para </a:t>
            </a:r>
            <a:r>
              <a:rPr lang="es-ES_tradnl" sz="1800" dirty="0"/>
              <a:t>los objetos que se ven. </a:t>
            </a:r>
            <a:endParaRPr lang="de-DE" sz="1800" dirty="0"/>
          </a:p>
          <a:p>
            <a:pPr lvl="0"/>
            <a:r>
              <a:rPr lang="es-ES_tradnl" sz="1800" dirty="0"/>
              <a:t>El doble </a:t>
            </a:r>
            <a:r>
              <a:rPr lang="es-ES_tradnl" sz="1800" dirty="0" smtClean="0"/>
              <a:t>sentido </a:t>
            </a:r>
            <a:r>
              <a:rPr lang="es-ES_tradnl" sz="1800" dirty="0"/>
              <a:t>de la expresión </a:t>
            </a:r>
            <a:r>
              <a:rPr lang="es-ES_tradnl" sz="1800" dirty="0" smtClean="0"/>
              <a:t>“einen Strich durch die Rechnung machen” </a:t>
            </a:r>
            <a:endParaRPr lang="de-DE" sz="1800" dirty="0"/>
          </a:p>
          <a:p>
            <a:pPr lvl="0"/>
            <a:r>
              <a:rPr lang="es-ES_tradnl" sz="1800" dirty="0"/>
              <a:t>El mensaje del cartel publicitario, tanto sobre el destino y los destinatarios como sobre los </a:t>
            </a:r>
            <a:r>
              <a:rPr lang="es-ES_tradnl" sz="1800" dirty="0" smtClean="0"/>
              <a:t>intereses de los mismos </a:t>
            </a:r>
            <a:r>
              <a:rPr lang="es-ES_tradnl" sz="1800" dirty="0"/>
              <a:t>organizadores.  </a:t>
            </a:r>
            <a:endParaRPr lang="es-ES_tradnl" sz="1800" dirty="0" smtClean="0"/>
          </a:p>
          <a:p>
            <a:pPr lvl="0"/>
            <a:endParaRPr lang="de-DE" sz="1400" dirty="0"/>
          </a:p>
          <a:p>
            <a:pPr marL="0" indent="0">
              <a:buNone/>
            </a:pPr>
            <a:r>
              <a:rPr lang="es-ES_tradnl" sz="1800" dirty="0"/>
              <a:t> </a:t>
            </a:r>
            <a:r>
              <a:rPr lang="es-ES_tradnl" sz="1800" dirty="0" smtClean="0"/>
              <a:t>     2</a:t>
            </a:r>
            <a:r>
              <a:rPr lang="es-ES_tradnl" sz="1800" dirty="0"/>
              <a:t>. Comenta </a:t>
            </a:r>
            <a:r>
              <a:rPr lang="es-ES_tradnl" sz="1800" dirty="0" smtClean="0"/>
              <a:t>con el amigo /la amiga si os </a:t>
            </a:r>
            <a:r>
              <a:rPr lang="es-ES_tradnl" sz="1800" dirty="0"/>
              <a:t>gusta hacer lo que recomienda el </a:t>
            </a:r>
            <a:r>
              <a:rPr lang="es-ES_tradnl" sz="1800" dirty="0" smtClean="0"/>
              <a:t>cartel</a:t>
            </a:r>
          </a:p>
          <a:p>
            <a:pPr marL="0" indent="0">
              <a:buNone/>
            </a:pPr>
            <a:r>
              <a:rPr lang="es-ES_tradnl" sz="1800" dirty="0"/>
              <a:t> </a:t>
            </a:r>
            <a:r>
              <a:rPr lang="es-ES_tradnl" sz="1800" dirty="0" smtClean="0"/>
              <a:t>      </a:t>
            </a:r>
            <a:r>
              <a:rPr lang="es-ES_tradnl" sz="1800" dirty="0"/>
              <a:t>publicitario. ¿Por qué (no</a:t>
            </a:r>
            <a:r>
              <a:rPr lang="es-ES_tradnl" sz="1800" dirty="0" smtClean="0"/>
              <a:t>)?  ¿En qué se diferencian vuestas opiniones? ¿Qué </a:t>
            </a:r>
          </a:p>
          <a:p>
            <a:pPr marL="0" indent="0">
              <a:buNone/>
            </a:pPr>
            <a:r>
              <a:rPr lang="es-ES_tradnl" sz="1800" dirty="0" smtClean="0"/>
              <a:t>       facetas del lugar de destino no se mencionan?</a:t>
            </a:r>
            <a:endParaRPr lang="de-DE" sz="1800" dirty="0"/>
          </a:p>
          <a:p>
            <a:pPr marL="0" indent="0">
              <a:buNone/>
            </a:pPr>
            <a:r>
              <a:rPr lang="es-ES_tradnl" sz="1800" dirty="0"/>
              <a:t> </a:t>
            </a:r>
            <a:endParaRPr lang="de-DE" sz="1800" dirty="0"/>
          </a:p>
          <a:p>
            <a:endParaRPr lang="de-DE" sz="1800" dirty="0"/>
          </a:p>
        </p:txBody>
      </p:sp>
      <p:sp>
        <p:nvSpPr>
          <p:cNvPr id="4" name="Foliennummernplatzhalter 3"/>
          <p:cNvSpPr>
            <a:spLocks noGrp="1"/>
          </p:cNvSpPr>
          <p:nvPr>
            <p:ph type="sldNum" sz="quarter" idx="12"/>
          </p:nvPr>
        </p:nvSpPr>
        <p:spPr/>
        <p:txBody>
          <a:bodyPr/>
          <a:lstStyle/>
          <a:p>
            <a:fld id="{19407BA8-D56C-4F61-809A-C30FDE70E30D}" type="slidenum">
              <a:rPr lang="de-DE" smtClean="0"/>
              <a:t>16</a:t>
            </a:fld>
            <a:endParaRPr lang="de-DE"/>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51292" y="5874438"/>
            <a:ext cx="1092708" cy="886968"/>
          </a:xfrm>
          <a:prstGeom prst="rect">
            <a:avLst/>
          </a:prstGeom>
        </p:spPr>
      </p:pic>
    </p:spTree>
    <p:extLst>
      <p:ext uri="{BB962C8B-B14F-4D97-AF65-F5344CB8AC3E}">
        <p14:creationId xmlns:p14="http://schemas.microsoft.com/office/powerpoint/2010/main" val="22828222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14977164"/>
              </p:ext>
            </p:extLst>
          </p:nvPr>
        </p:nvGraphicFramePr>
        <p:xfrm>
          <a:off x="1187624" y="1340768"/>
          <a:ext cx="6588224" cy="4104456"/>
        </p:xfrm>
        <a:graphic>
          <a:graphicData uri="http://schemas.openxmlformats.org/drawingml/2006/table">
            <a:tbl>
              <a:tblPr firstRow="1" firstCol="1" bandRow="1">
                <a:tableStyleId>{5C22544A-7EE6-4342-B048-85BDC9FD1C3A}</a:tableStyleId>
              </a:tblPr>
              <a:tblGrid>
                <a:gridCol w="6588224"/>
              </a:tblGrid>
              <a:tr h="4104456">
                <a:tc>
                  <a:txBody>
                    <a:bodyPr/>
                    <a:lstStyle/>
                    <a:p>
                      <a:pPr>
                        <a:spcAft>
                          <a:spcPts val="0"/>
                        </a:spcAft>
                      </a:pPr>
                      <a:endParaRPr lang="de-DE" sz="1100" dirty="0">
                        <a:effectLst/>
                      </a:endParaRPr>
                    </a:p>
                    <a:p>
                      <a:pPr>
                        <a:spcAft>
                          <a:spcPts val="0"/>
                        </a:spcAft>
                      </a:pPr>
                      <a:r>
                        <a:rPr lang="de-DE" sz="1100" dirty="0">
                          <a:effectLst/>
                        </a:rPr>
                        <a:t> </a:t>
                      </a:r>
                      <a:endParaRPr lang="de-DE" sz="1200" dirty="0">
                        <a:effectLst/>
                      </a:endParaRPr>
                    </a:p>
                    <a:p>
                      <a:pPr>
                        <a:spcAft>
                          <a:spcPts val="0"/>
                        </a:spcAft>
                      </a:pPr>
                      <a:r>
                        <a:rPr lang="de-DE" sz="2000" baseline="0" dirty="0" smtClean="0">
                          <a:effectLst/>
                        </a:rPr>
                        <a:t>Wir lassen Sie nicht hängen, -  es sei denn,  Sie  wünschen es. </a:t>
                      </a:r>
                      <a:endParaRPr lang="de-DE" sz="2000" dirty="0">
                        <a:effectLst/>
                        <a:latin typeface="Times New Roman"/>
                        <a:ea typeface="Times New Roman"/>
                      </a:endParaRPr>
                    </a:p>
                  </a:txBody>
                  <a:tcPr marL="68580" marR="68580" marT="0" marB="0"/>
                </a:tc>
              </a:tr>
            </a:tbl>
          </a:graphicData>
        </a:graphic>
      </p:graphicFrame>
      <p:pic>
        <p:nvPicPr>
          <p:cNvPr id="1025" name="Grafik 1" descr="Hängematt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2492896"/>
            <a:ext cx="4032448" cy="2616324"/>
          </a:xfrm>
          <a:prstGeom prst="rect">
            <a:avLst/>
          </a:prstGeom>
          <a:noFill/>
          <a:extLst>
            <a:ext uri="{909E8E84-426E-40DD-AFC4-6F175D3DCCD1}">
              <a14:hiddenFill xmlns:a14="http://schemas.microsoft.com/office/drawing/2010/main">
                <a:solidFill>
                  <a:srgbClr val="FFFFFF"/>
                </a:solidFill>
              </a14:hiddenFill>
            </a:ext>
          </a:extLst>
        </p:spPr>
      </p:pic>
      <p:sp>
        <p:nvSpPr>
          <p:cNvPr id="3" name="Foliennummernplatzhalter 2"/>
          <p:cNvSpPr>
            <a:spLocks noGrp="1"/>
          </p:cNvSpPr>
          <p:nvPr>
            <p:ph type="sldNum" sz="quarter" idx="12"/>
          </p:nvPr>
        </p:nvSpPr>
        <p:spPr/>
        <p:txBody>
          <a:bodyPr/>
          <a:lstStyle/>
          <a:p>
            <a:fld id="{19407BA8-D56C-4F61-809A-C30FDE70E30D}" type="slidenum">
              <a:rPr lang="de-DE" smtClean="0"/>
              <a:t>17</a:t>
            </a:fld>
            <a:endParaRPr lang="de-DE"/>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504" y="5805264"/>
            <a:ext cx="1092708" cy="886968"/>
          </a:xfrm>
          <a:prstGeom prst="rect">
            <a:avLst/>
          </a:prstGeom>
        </p:spPr>
      </p:pic>
    </p:spTree>
    <p:extLst>
      <p:ext uri="{BB962C8B-B14F-4D97-AF65-F5344CB8AC3E}">
        <p14:creationId xmlns:p14="http://schemas.microsoft.com/office/powerpoint/2010/main" val="11814848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descr="C:\Users\Ursula\Documents\DSV NRW\Encuentro Regional Wattenscheid II publicidad nov 2014\Sklaverei ist Mode.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74052" y="266581"/>
            <a:ext cx="4114800" cy="2051685"/>
          </a:xfrm>
          <a:prstGeom prst="rect">
            <a:avLst/>
          </a:prstGeom>
          <a:noFill/>
          <a:ln>
            <a:noFill/>
          </a:ln>
        </p:spPr>
      </p:pic>
      <p:pic>
        <p:nvPicPr>
          <p:cNvPr id="3074"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0464" y="2478048"/>
            <a:ext cx="8001976" cy="43799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Foliennummernplatzhalter 2"/>
          <p:cNvSpPr>
            <a:spLocks noGrp="1"/>
          </p:cNvSpPr>
          <p:nvPr>
            <p:ph type="sldNum" sz="quarter" idx="12"/>
          </p:nvPr>
        </p:nvSpPr>
        <p:spPr/>
        <p:txBody>
          <a:bodyPr/>
          <a:lstStyle/>
          <a:p>
            <a:fld id="{19407BA8-D56C-4F61-809A-C30FDE70E30D}" type="slidenum">
              <a:rPr lang="de-DE" smtClean="0"/>
              <a:t>18</a:t>
            </a:fld>
            <a:endParaRPr lang="de-DE"/>
          </a:p>
        </p:txBody>
      </p:sp>
    </p:spTree>
    <p:extLst>
      <p:ext uri="{BB962C8B-B14F-4D97-AF65-F5344CB8AC3E}">
        <p14:creationId xmlns:p14="http://schemas.microsoft.com/office/powerpoint/2010/main" val="41956665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pic>
        <p:nvPicPr>
          <p:cNvPr id="4100" name="Grafik 4" descr="150713_FRK_15_070_Kein_bisschen_Alt_690x518px_sR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9766" y="332656"/>
            <a:ext cx="3528753" cy="2649683"/>
          </a:xfrm>
          <a:prstGeom prst="rect">
            <a:avLst/>
          </a:prstGeom>
          <a:noFill/>
          <a:extLst>
            <a:ext uri="{909E8E84-426E-40DD-AFC4-6F175D3DCCD1}">
              <a14:hiddenFill xmlns:a14="http://schemas.microsoft.com/office/drawing/2010/main">
                <a:solidFill>
                  <a:srgbClr val="FFFFFF"/>
                </a:solidFill>
              </a14:hiddenFill>
            </a:ext>
          </a:extLst>
        </p:spPr>
      </p:pic>
      <p:sp>
        <p:nvSpPr>
          <p:cNvPr id="6" name="Rechteck 5"/>
          <p:cNvSpPr/>
          <p:nvPr/>
        </p:nvSpPr>
        <p:spPr>
          <a:xfrm>
            <a:off x="935750" y="3380125"/>
            <a:ext cx="7056784" cy="3477875"/>
          </a:xfrm>
          <a:prstGeom prst="rect">
            <a:avLst/>
          </a:prstGeom>
        </p:spPr>
        <p:txBody>
          <a:bodyPr wrap="square">
            <a:spAutoFit/>
          </a:bodyPr>
          <a:lstStyle/>
          <a:p>
            <a:pPr lvl="0" fontAlgn="base">
              <a:spcBef>
                <a:spcPct val="0"/>
              </a:spcBef>
              <a:spcAft>
                <a:spcPct val="0"/>
              </a:spcAft>
            </a:pPr>
            <a:r>
              <a:rPr lang="de-DE" altLang="de-DE" sz="2000" dirty="0" smtClean="0">
                <a:solidFill>
                  <a:prstClr val="black"/>
                </a:solidFill>
                <a:latin typeface="Arial" pitchFamily="34" charset="0"/>
                <a:ea typeface="Calibri" pitchFamily="34" charset="0"/>
                <a:cs typeface="Times New Roman" pitchFamily="18" charset="0"/>
              </a:rPr>
              <a:t>Gegen Altbier in Düsseldorf</a:t>
            </a:r>
          </a:p>
          <a:p>
            <a:pPr lvl="0" fontAlgn="base">
              <a:spcBef>
                <a:spcPct val="0"/>
              </a:spcBef>
              <a:spcAft>
                <a:spcPct val="0"/>
              </a:spcAft>
            </a:pPr>
            <a:endParaRPr lang="de-DE" altLang="de-DE" sz="2000" dirty="0">
              <a:solidFill>
                <a:prstClr val="black"/>
              </a:solidFill>
              <a:latin typeface="Arial" pitchFamily="34" charset="0"/>
              <a:ea typeface="Calibri" pitchFamily="34" charset="0"/>
              <a:cs typeface="Times New Roman" pitchFamily="18" charset="0"/>
            </a:endParaRPr>
          </a:p>
          <a:p>
            <a:pPr lvl="0" fontAlgn="base">
              <a:spcBef>
                <a:spcPct val="0"/>
              </a:spcBef>
              <a:spcAft>
                <a:spcPct val="0"/>
              </a:spcAft>
            </a:pPr>
            <a:r>
              <a:rPr lang="de-DE" altLang="de-DE" sz="2000" dirty="0" smtClean="0">
                <a:solidFill>
                  <a:prstClr val="black"/>
                </a:solidFill>
                <a:latin typeface="Arial" pitchFamily="34" charset="0"/>
                <a:ea typeface="Calibri" pitchFamily="34" charset="0"/>
                <a:cs typeface="Times New Roman" pitchFamily="18" charset="0"/>
              </a:rPr>
              <a:t>Tu </a:t>
            </a:r>
            <a:r>
              <a:rPr lang="de-DE" altLang="de-DE" sz="2000" dirty="0" err="1" smtClean="0">
                <a:solidFill>
                  <a:prstClr val="black"/>
                </a:solidFill>
                <a:latin typeface="Arial" pitchFamily="34" charset="0"/>
                <a:ea typeface="Calibri" pitchFamily="34" charset="0"/>
                <a:cs typeface="Times New Roman" pitchFamily="18" charset="0"/>
              </a:rPr>
              <a:t>amigo</a:t>
            </a:r>
            <a:r>
              <a:rPr lang="de-DE" altLang="de-DE" sz="2000" dirty="0" smtClean="0">
                <a:solidFill>
                  <a:prstClr val="black"/>
                </a:solidFill>
                <a:latin typeface="Arial" pitchFamily="34" charset="0"/>
                <a:ea typeface="Calibri" pitchFamily="34" charset="0"/>
                <a:cs typeface="Times New Roman" pitchFamily="18" charset="0"/>
              </a:rPr>
              <a:t> </a:t>
            </a:r>
            <a:r>
              <a:rPr lang="de-DE" altLang="de-DE" sz="2000" dirty="0" err="1" smtClean="0">
                <a:solidFill>
                  <a:prstClr val="black"/>
                </a:solidFill>
                <a:latin typeface="Arial" pitchFamily="34" charset="0"/>
                <a:ea typeface="Calibri" pitchFamily="34" charset="0"/>
                <a:cs typeface="Times New Roman" pitchFamily="18" charset="0"/>
              </a:rPr>
              <a:t>español</a:t>
            </a:r>
            <a:r>
              <a:rPr lang="de-DE" altLang="de-DE" sz="2000" dirty="0" smtClean="0">
                <a:solidFill>
                  <a:prstClr val="black"/>
                </a:solidFill>
                <a:latin typeface="Arial" pitchFamily="34" charset="0"/>
                <a:ea typeface="Calibri" pitchFamily="34" charset="0"/>
                <a:cs typeface="Times New Roman" pitchFamily="18" charset="0"/>
              </a:rPr>
              <a:t> </a:t>
            </a:r>
            <a:r>
              <a:rPr lang="de-DE" altLang="de-DE" sz="2000" dirty="0" err="1" smtClean="0">
                <a:solidFill>
                  <a:prstClr val="black"/>
                </a:solidFill>
                <a:latin typeface="Arial" pitchFamily="34" charset="0"/>
                <a:ea typeface="Calibri" pitchFamily="34" charset="0"/>
                <a:cs typeface="Times New Roman" pitchFamily="18" charset="0"/>
              </a:rPr>
              <a:t>entiende</a:t>
            </a:r>
            <a:r>
              <a:rPr lang="de-DE" altLang="de-DE" sz="2000" dirty="0" smtClean="0">
                <a:solidFill>
                  <a:prstClr val="black"/>
                </a:solidFill>
                <a:latin typeface="Arial" pitchFamily="34" charset="0"/>
                <a:ea typeface="Calibri" pitchFamily="34" charset="0"/>
                <a:cs typeface="Times New Roman" pitchFamily="18" charset="0"/>
              </a:rPr>
              <a:t> las </a:t>
            </a:r>
            <a:r>
              <a:rPr lang="de-DE" altLang="de-DE" sz="2000" dirty="0" err="1" smtClean="0">
                <a:solidFill>
                  <a:prstClr val="black"/>
                </a:solidFill>
                <a:latin typeface="Arial" pitchFamily="34" charset="0"/>
                <a:ea typeface="Calibri" pitchFamily="34" charset="0"/>
                <a:cs typeface="Times New Roman" pitchFamily="18" charset="0"/>
              </a:rPr>
              <a:t>palabras</a:t>
            </a:r>
            <a:r>
              <a:rPr lang="de-DE" altLang="de-DE" sz="2000" dirty="0" smtClean="0">
                <a:solidFill>
                  <a:prstClr val="black"/>
                </a:solidFill>
                <a:latin typeface="Arial" pitchFamily="34" charset="0"/>
                <a:ea typeface="Calibri" pitchFamily="34" charset="0"/>
                <a:cs typeface="Times New Roman" pitchFamily="18" charset="0"/>
              </a:rPr>
              <a:t> y se </a:t>
            </a:r>
            <a:r>
              <a:rPr lang="de-DE" altLang="de-DE" sz="2000" dirty="0" err="1" smtClean="0">
                <a:solidFill>
                  <a:prstClr val="black"/>
                </a:solidFill>
                <a:latin typeface="Arial" pitchFamily="34" charset="0"/>
                <a:ea typeface="Calibri" pitchFamily="34" charset="0"/>
                <a:cs typeface="Times New Roman" pitchFamily="18" charset="0"/>
              </a:rPr>
              <a:t>imagina</a:t>
            </a:r>
            <a:r>
              <a:rPr lang="de-DE" altLang="de-DE" sz="2000" dirty="0" smtClean="0">
                <a:solidFill>
                  <a:prstClr val="black"/>
                </a:solidFill>
                <a:latin typeface="Arial" pitchFamily="34" charset="0"/>
                <a:ea typeface="Calibri" pitchFamily="34" charset="0"/>
                <a:cs typeface="Times New Roman" pitchFamily="18" charset="0"/>
              </a:rPr>
              <a:t> </a:t>
            </a:r>
            <a:r>
              <a:rPr lang="de-DE" altLang="de-DE" sz="2000" dirty="0" err="1" smtClean="0">
                <a:solidFill>
                  <a:prstClr val="black"/>
                </a:solidFill>
                <a:latin typeface="Arial" pitchFamily="34" charset="0"/>
                <a:ea typeface="Calibri" pitchFamily="34" charset="0"/>
                <a:cs typeface="Times New Roman" pitchFamily="18" charset="0"/>
              </a:rPr>
              <a:t>que</a:t>
            </a:r>
            <a:r>
              <a:rPr lang="de-DE" altLang="de-DE" sz="2000" dirty="0" smtClean="0">
                <a:solidFill>
                  <a:prstClr val="black"/>
                </a:solidFill>
                <a:latin typeface="Arial" pitchFamily="34" charset="0"/>
                <a:ea typeface="Calibri" pitchFamily="34" charset="0"/>
                <a:cs typeface="Times New Roman" pitchFamily="18" charset="0"/>
              </a:rPr>
              <a:t> se </a:t>
            </a:r>
            <a:r>
              <a:rPr lang="de-DE" altLang="de-DE" sz="2000" dirty="0" err="1" smtClean="0">
                <a:solidFill>
                  <a:prstClr val="black"/>
                </a:solidFill>
                <a:latin typeface="Arial" pitchFamily="34" charset="0"/>
                <a:ea typeface="Calibri" pitchFamily="34" charset="0"/>
                <a:cs typeface="Times New Roman" pitchFamily="18" charset="0"/>
              </a:rPr>
              <a:t>trata</a:t>
            </a:r>
            <a:r>
              <a:rPr lang="de-DE" altLang="de-DE" sz="2000" dirty="0" smtClean="0">
                <a:solidFill>
                  <a:prstClr val="black"/>
                </a:solidFill>
                <a:latin typeface="Arial" pitchFamily="34" charset="0"/>
                <a:ea typeface="Calibri" pitchFamily="34" charset="0"/>
                <a:cs typeface="Times New Roman" pitchFamily="18" charset="0"/>
              </a:rPr>
              <a:t> de </a:t>
            </a:r>
            <a:r>
              <a:rPr lang="de-DE" altLang="de-DE" sz="2000" dirty="0" err="1" smtClean="0">
                <a:solidFill>
                  <a:prstClr val="black"/>
                </a:solidFill>
                <a:latin typeface="Arial" pitchFamily="34" charset="0"/>
                <a:ea typeface="Calibri" pitchFamily="34" charset="0"/>
                <a:cs typeface="Times New Roman" pitchFamily="18" charset="0"/>
              </a:rPr>
              <a:t>publicidad</a:t>
            </a:r>
            <a:r>
              <a:rPr lang="de-DE" altLang="de-DE" sz="2000" dirty="0" smtClean="0">
                <a:solidFill>
                  <a:prstClr val="black"/>
                </a:solidFill>
                <a:latin typeface="Arial" pitchFamily="34" charset="0"/>
                <a:ea typeface="Calibri" pitchFamily="34" charset="0"/>
                <a:cs typeface="Times New Roman" pitchFamily="18" charset="0"/>
              </a:rPr>
              <a:t> </a:t>
            </a:r>
            <a:r>
              <a:rPr lang="de-DE" altLang="de-DE" sz="2000" dirty="0" err="1" smtClean="0">
                <a:solidFill>
                  <a:prstClr val="black"/>
                </a:solidFill>
                <a:latin typeface="Arial" pitchFamily="34" charset="0"/>
                <a:ea typeface="Calibri" pitchFamily="34" charset="0"/>
                <a:cs typeface="Times New Roman" pitchFamily="18" charset="0"/>
              </a:rPr>
              <a:t>para</a:t>
            </a:r>
            <a:r>
              <a:rPr lang="de-DE" altLang="de-DE" sz="2000" dirty="0" smtClean="0">
                <a:solidFill>
                  <a:prstClr val="black"/>
                </a:solidFill>
                <a:latin typeface="Arial" pitchFamily="34" charset="0"/>
                <a:ea typeface="Calibri" pitchFamily="34" charset="0"/>
                <a:cs typeface="Times New Roman" pitchFamily="18" charset="0"/>
              </a:rPr>
              <a:t> </a:t>
            </a:r>
            <a:r>
              <a:rPr lang="de-DE" altLang="de-DE" sz="2000" dirty="0" err="1" smtClean="0">
                <a:solidFill>
                  <a:prstClr val="black"/>
                </a:solidFill>
                <a:latin typeface="Arial" pitchFamily="34" charset="0"/>
                <a:ea typeface="Calibri" pitchFamily="34" charset="0"/>
                <a:cs typeface="Times New Roman" pitchFamily="18" charset="0"/>
              </a:rPr>
              <a:t>una</a:t>
            </a:r>
            <a:r>
              <a:rPr lang="de-DE" altLang="de-DE" sz="2000" dirty="0" smtClean="0">
                <a:solidFill>
                  <a:prstClr val="black"/>
                </a:solidFill>
                <a:latin typeface="Arial" pitchFamily="34" charset="0"/>
                <a:ea typeface="Calibri" pitchFamily="34" charset="0"/>
                <a:cs typeface="Times New Roman" pitchFamily="18" charset="0"/>
              </a:rPr>
              <a:t> </a:t>
            </a:r>
            <a:r>
              <a:rPr lang="de-DE" altLang="de-DE" sz="2000" dirty="0" err="1" smtClean="0">
                <a:solidFill>
                  <a:prstClr val="black"/>
                </a:solidFill>
                <a:latin typeface="Arial" pitchFamily="34" charset="0"/>
                <a:ea typeface="Calibri" pitchFamily="34" charset="0"/>
                <a:cs typeface="Times New Roman" pitchFamily="18" charset="0"/>
              </a:rPr>
              <a:t>cerveza</a:t>
            </a:r>
            <a:r>
              <a:rPr lang="de-DE" altLang="de-DE" sz="2000" dirty="0" smtClean="0">
                <a:solidFill>
                  <a:prstClr val="black"/>
                </a:solidFill>
                <a:latin typeface="Arial" pitchFamily="34" charset="0"/>
                <a:ea typeface="Calibri" pitchFamily="34" charset="0"/>
                <a:cs typeface="Times New Roman" pitchFamily="18" charset="0"/>
              </a:rPr>
              <a:t>, </a:t>
            </a:r>
            <a:r>
              <a:rPr lang="de-DE" altLang="de-DE" sz="2000" dirty="0" err="1" smtClean="0">
                <a:solidFill>
                  <a:prstClr val="black"/>
                </a:solidFill>
                <a:latin typeface="Arial" pitchFamily="34" charset="0"/>
                <a:ea typeface="Calibri" pitchFamily="34" charset="0"/>
                <a:cs typeface="Times New Roman" pitchFamily="18" charset="0"/>
              </a:rPr>
              <a:t>pero</a:t>
            </a:r>
            <a:r>
              <a:rPr lang="de-DE" altLang="de-DE" sz="2000" dirty="0" smtClean="0">
                <a:solidFill>
                  <a:prstClr val="black"/>
                </a:solidFill>
                <a:latin typeface="Arial" pitchFamily="34" charset="0"/>
                <a:ea typeface="Calibri" pitchFamily="34" charset="0"/>
                <a:cs typeface="Times New Roman" pitchFamily="18" charset="0"/>
              </a:rPr>
              <a:t> </a:t>
            </a:r>
            <a:r>
              <a:rPr lang="de-DE" altLang="de-DE" sz="2000" dirty="0" err="1" smtClean="0">
                <a:solidFill>
                  <a:prstClr val="black"/>
                </a:solidFill>
                <a:latin typeface="Arial" pitchFamily="34" charset="0"/>
                <a:ea typeface="Calibri" pitchFamily="34" charset="0"/>
                <a:cs typeface="Times New Roman" pitchFamily="18" charset="0"/>
              </a:rPr>
              <a:t>no</a:t>
            </a:r>
            <a:r>
              <a:rPr lang="de-DE" altLang="de-DE" sz="2000" dirty="0" smtClean="0">
                <a:solidFill>
                  <a:prstClr val="black"/>
                </a:solidFill>
                <a:latin typeface="Arial" pitchFamily="34" charset="0"/>
                <a:ea typeface="Calibri" pitchFamily="34" charset="0"/>
                <a:cs typeface="Times New Roman" pitchFamily="18" charset="0"/>
              </a:rPr>
              <a:t> </a:t>
            </a:r>
            <a:r>
              <a:rPr lang="de-DE" altLang="de-DE" sz="2000" dirty="0" err="1" smtClean="0">
                <a:solidFill>
                  <a:prstClr val="black"/>
                </a:solidFill>
                <a:latin typeface="Arial" pitchFamily="34" charset="0"/>
                <a:ea typeface="Calibri" pitchFamily="34" charset="0"/>
                <a:cs typeface="Times New Roman" pitchFamily="18" charset="0"/>
              </a:rPr>
              <a:t>entiende</a:t>
            </a:r>
            <a:r>
              <a:rPr lang="de-DE" altLang="de-DE" sz="2000" dirty="0" smtClean="0">
                <a:solidFill>
                  <a:prstClr val="black"/>
                </a:solidFill>
                <a:latin typeface="Arial" pitchFamily="34" charset="0"/>
                <a:ea typeface="Calibri" pitchFamily="34" charset="0"/>
                <a:cs typeface="Times New Roman" pitchFamily="18" charset="0"/>
              </a:rPr>
              <a:t> </a:t>
            </a:r>
            <a:r>
              <a:rPr lang="de-DE" altLang="de-DE" sz="2000" dirty="0" err="1" smtClean="0">
                <a:solidFill>
                  <a:prstClr val="black"/>
                </a:solidFill>
                <a:latin typeface="Arial" pitchFamily="34" charset="0"/>
                <a:ea typeface="Calibri" pitchFamily="34" charset="0"/>
                <a:cs typeface="Times New Roman" pitchFamily="18" charset="0"/>
              </a:rPr>
              <a:t>el</a:t>
            </a:r>
            <a:r>
              <a:rPr lang="de-DE" altLang="de-DE" sz="2000" dirty="0" smtClean="0">
                <a:solidFill>
                  <a:prstClr val="black"/>
                </a:solidFill>
                <a:latin typeface="Arial" pitchFamily="34" charset="0"/>
                <a:ea typeface="Calibri" pitchFamily="34" charset="0"/>
                <a:cs typeface="Times New Roman" pitchFamily="18" charset="0"/>
              </a:rPr>
              <a:t> </a:t>
            </a:r>
            <a:r>
              <a:rPr lang="de-DE" altLang="de-DE" sz="2000" dirty="0" err="1" smtClean="0">
                <a:solidFill>
                  <a:prstClr val="black"/>
                </a:solidFill>
                <a:latin typeface="Arial" pitchFamily="34" charset="0"/>
                <a:ea typeface="Calibri" pitchFamily="34" charset="0"/>
                <a:cs typeface="Times New Roman" pitchFamily="18" charset="0"/>
              </a:rPr>
              <a:t>mensaje</a:t>
            </a:r>
            <a:r>
              <a:rPr lang="de-DE" altLang="de-DE" sz="2000" dirty="0" smtClean="0">
                <a:solidFill>
                  <a:prstClr val="black"/>
                </a:solidFill>
                <a:latin typeface="Arial" pitchFamily="34" charset="0"/>
                <a:ea typeface="Calibri" pitchFamily="34" charset="0"/>
                <a:cs typeface="Times New Roman" pitchFamily="18" charset="0"/>
              </a:rPr>
              <a:t>. </a:t>
            </a:r>
            <a:r>
              <a:rPr lang="de-DE" altLang="de-DE" sz="2000" dirty="0" err="1" smtClean="0">
                <a:solidFill>
                  <a:prstClr val="black"/>
                </a:solidFill>
                <a:latin typeface="Arial" pitchFamily="34" charset="0"/>
                <a:ea typeface="Calibri" pitchFamily="34" charset="0"/>
                <a:cs typeface="Times New Roman" pitchFamily="18" charset="0"/>
              </a:rPr>
              <a:t>Explícale</a:t>
            </a:r>
            <a:r>
              <a:rPr lang="de-DE" altLang="de-DE" sz="2000" dirty="0" smtClean="0">
                <a:solidFill>
                  <a:prstClr val="black"/>
                </a:solidFill>
                <a:latin typeface="Arial" pitchFamily="34" charset="0"/>
                <a:ea typeface="Calibri" pitchFamily="34" charset="0"/>
                <a:cs typeface="Times New Roman" pitchFamily="18" charset="0"/>
              </a:rPr>
              <a:t> en </a:t>
            </a:r>
            <a:r>
              <a:rPr lang="de-DE" altLang="de-DE" sz="2000" dirty="0" err="1" smtClean="0">
                <a:solidFill>
                  <a:prstClr val="black"/>
                </a:solidFill>
                <a:latin typeface="Arial" pitchFamily="34" charset="0"/>
                <a:ea typeface="Calibri" pitchFamily="34" charset="0"/>
                <a:cs typeface="Times New Roman" pitchFamily="18" charset="0"/>
              </a:rPr>
              <a:t>su</a:t>
            </a:r>
            <a:r>
              <a:rPr lang="de-DE" altLang="de-DE" sz="2000" dirty="0" smtClean="0">
                <a:solidFill>
                  <a:prstClr val="black"/>
                </a:solidFill>
                <a:latin typeface="Arial" pitchFamily="34" charset="0"/>
                <a:ea typeface="Calibri" pitchFamily="34" charset="0"/>
                <a:cs typeface="Times New Roman" pitchFamily="18" charset="0"/>
              </a:rPr>
              <a:t> </a:t>
            </a:r>
            <a:r>
              <a:rPr lang="de-DE" altLang="de-DE" sz="2000" dirty="0" err="1" smtClean="0">
                <a:solidFill>
                  <a:prstClr val="black"/>
                </a:solidFill>
                <a:latin typeface="Arial" pitchFamily="34" charset="0"/>
                <a:ea typeface="Calibri" pitchFamily="34" charset="0"/>
                <a:cs typeface="Times New Roman" pitchFamily="18" charset="0"/>
              </a:rPr>
              <a:t>lengua</a:t>
            </a:r>
            <a:r>
              <a:rPr lang="de-DE" altLang="de-DE" sz="2000" dirty="0" smtClean="0">
                <a:solidFill>
                  <a:prstClr val="black"/>
                </a:solidFill>
                <a:latin typeface="Arial" pitchFamily="34" charset="0"/>
                <a:ea typeface="Calibri" pitchFamily="34" charset="0"/>
                <a:cs typeface="Times New Roman" pitchFamily="18" charset="0"/>
              </a:rPr>
              <a:t> </a:t>
            </a:r>
            <a:r>
              <a:rPr lang="de-DE" altLang="de-DE" sz="2000" dirty="0" err="1" smtClean="0">
                <a:solidFill>
                  <a:prstClr val="black"/>
                </a:solidFill>
                <a:latin typeface="Arial" pitchFamily="34" charset="0"/>
                <a:ea typeface="Calibri" pitchFamily="34" charset="0"/>
                <a:cs typeface="Times New Roman" pitchFamily="18" charset="0"/>
              </a:rPr>
              <a:t>que</a:t>
            </a:r>
            <a:r>
              <a:rPr lang="de-DE" altLang="de-DE" sz="2000" dirty="0" smtClean="0">
                <a:solidFill>
                  <a:prstClr val="black"/>
                </a:solidFill>
                <a:latin typeface="Arial" pitchFamily="34" charset="0"/>
                <a:ea typeface="Calibri" pitchFamily="34" charset="0"/>
                <a:cs typeface="Times New Roman" pitchFamily="18" charset="0"/>
              </a:rPr>
              <a:t> </a:t>
            </a:r>
            <a:r>
              <a:rPr lang="de-DE" altLang="de-DE" sz="2000" dirty="0" err="1" smtClean="0">
                <a:solidFill>
                  <a:prstClr val="black"/>
                </a:solidFill>
                <a:latin typeface="Arial" pitchFamily="34" charset="0"/>
                <a:ea typeface="Calibri" pitchFamily="34" charset="0"/>
                <a:cs typeface="Times New Roman" pitchFamily="18" charset="0"/>
              </a:rPr>
              <a:t>expresa</a:t>
            </a:r>
            <a:r>
              <a:rPr lang="de-DE" altLang="de-DE" sz="2000" dirty="0" smtClean="0">
                <a:solidFill>
                  <a:prstClr val="black"/>
                </a:solidFill>
                <a:latin typeface="Arial" pitchFamily="34" charset="0"/>
                <a:ea typeface="Calibri" pitchFamily="34" charset="0"/>
                <a:cs typeface="Times New Roman" pitchFamily="18" charset="0"/>
              </a:rPr>
              <a:t> </a:t>
            </a:r>
            <a:r>
              <a:rPr lang="de-DE" altLang="de-DE" sz="2000" dirty="0" err="1" smtClean="0">
                <a:solidFill>
                  <a:prstClr val="black"/>
                </a:solidFill>
                <a:latin typeface="Arial" pitchFamily="34" charset="0"/>
                <a:ea typeface="Calibri" pitchFamily="34" charset="0"/>
                <a:cs typeface="Times New Roman" pitchFamily="18" charset="0"/>
              </a:rPr>
              <a:t>el</a:t>
            </a:r>
            <a:r>
              <a:rPr lang="de-DE" altLang="de-DE" sz="2000" dirty="0" smtClean="0">
                <a:solidFill>
                  <a:prstClr val="black"/>
                </a:solidFill>
                <a:latin typeface="Arial" pitchFamily="34" charset="0"/>
                <a:ea typeface="Calibri" pitchFamily="34" charset="0"/>
                <a:cs typeface="Times New Roman" pitchFamily="18" charset="0"/>
              </a:rPr>
              <a:t> </a:t>
            </a:r>
            <a:r>
              <a:rPr lang="de-DE" altLang="de-DE" sz="2000" dirty="0" err="1" smtClean="0">
                <a:solidFill>
                  <a:prstClr val="black"/>
                </a:solidFill>
                <a:latin typeface="Arial" pitchFamily="34" charset="0"/>
                <a:ea typeface="Calibri" pitchFamily="34" charset="0"/>
                <a:cs typeface="Times New Roman" pitchFamily="18" charset="0"/>
              </a:rPr>
              <a:t>cartel</a:t>
            </a:r>
            <a:r>
              <a:rPr lang="de-DE" altLang="de-DE" sz="2000" dirty="0" smtClean="0">
                <a:solidFill>
                  <a:prstClr val="black"/>
                </a:solidFill>
                <a:latin typeface="Arial" pitchFamily="34" charset="0"/>
                <a:ea typeface="Calibri" pitchFamily="34" charset="0"/>
                <a:cs typeface="Times New Roman" pitchFamily="18" charset="0"/>
              </a:rPr>
              <a:t>.</a:t>
            </a:r>
          </a:p>
          <a:p>
            <a:pPr lvl="0" fontAlgn="base">
              <a:spcBef>
                <a:spcPct val="0"/>
              </a:spcBef>
              <a:spcAft>
                <a:spcPct val="0"/>
              </a:spcAft>
            </a:pPr>
            <a:endParaRPr lang="de-DE" altLang="de-DE" sz="2000" dirty="0">
              <a:solidFill>
                <a:prstClr val="black"/>
              </a:solidFill>
              <a:latin typeface="Arial" pitchFamily="34" charset="0"/>
              <a:ea typeface="Calibri" pitchFamily="34" charset="0"/>
              <a:cs typeface="Times New Roman" pitchFamily="18" charset="0"/>
            </a:endParaRPr>
          </a:p>
          <a:p>
            <a:pPr lvl="0" fontAlgn="base">
              <a:spcBef>
                <a:spcPct val="0"/>
              </a:spcBef>
              <a:spcAft>
                <a:spcPct val="0"/>
              </a:spcAft>
            </a:pPr>
            <a:r>
              <a:rPr lang="de-DE" altLang="de-DE" sz="2000" dirty="0" smtClean="0">
                <a:solidFill>
                  <a:prstClr val="black"/>
                </a:solidFill>
                <a:latin typeface="Arial" pitchFamily="34" charset="0"/>
                <a:ea typeface="Calibri" pitchFamily="34" charset="0"/>
                <a:cs typeface="Times New Roman" pitchFamily="18" charset="0"/>
              </a:rPr>
              <a:t>Si </a:t>
            </a:r>
            <a:r>
              <a:rPr lang="de-DE" altLang="de-DE" sz="2000" dirty="0" err="1" smtClean="0">
                <a:solidFill>
                  <a:prstClr val="black"/>
                </a:solidFill>
                <a:latin typeface="Arial" pitchFamily="34" charset="0"/>
                <a:ea typeface="Calibri" pitchFamily="34" charset="0"/>
                <a:cs typeface="Times New Roman" pitchFamily="18" charset="0"/>
              </a:rPr>
              <a:t>no</a:t>
            </a:r>
            <a:r>
              <a:rPr lang="de-DE" altLang="de-DE" sz="2000" dirty="0" smtClean="0">
                <a:solidFill>
                  <a:prstClr val="black"/>
                </a:solidFill>
                <a:latin typeface="Arial" pitchFamily="34" charset="0"/>
                <a:ea typeface="Calibri" pitchFamily="34" charset="0"/>
                <a:cs typeface="Times New Roman" pitchFamily="18" charset="0"/>
              </a:rPr>
              <a:t> </a:t>
            </a:r>
            <a:r>
              <a:rPr lang="de-DE" altLang="de-DE" sz="2000" dirty="0" err="1" smtClean="0">
                <a:solidFill>
                  <a:prstClr val="black"/>
                </a:solidFill>
                <a:latin typeface="Arial" pitchFamily="34" charset="0"/>
                <a:ea typeface="Calibri" pitchFamily="34" charset="0"/>
                <a:cs typeface="Times New Roman" pitchFamily="18" charset="0"/>
              </a:rPr>
              <a:t>lo</a:t>
            </a:r>
            <a:r>
              <a:rPr lang="de-DE" altLang="de-DE" sz="2000" dirty="0" smtClean="0">
                <a:solidFill>
                  <a:prstClr val="black"/>
                </a:solidFill>
                <a:latin typeface="Arial" pitchFamily="34" charset="0"/>
                <a:ea typeface="Calibri" pitchFamily="34" charset="0"/>
                <a:cs typeface="Times New Roman" pitchFamily="18" charset="0"/>
              </a:rPr>
              <a:t> </a:t>
            </a:r>
            <a:r>
              <a:rPr lang="de-DE" altLang="de-DE" sz="2000" dirty="0" err="1" smtClean="0">
                <a:solidFill>
                  <a:prstClr val="black"/>
                </a:solidFill>
                <a:latin typeface="Arial" pitchFamily="34" charset="0"/>
                <a:ea typeface="Calibri" pitchFamily="34" charset="0"/>
                <a:cs typeface="Times New Roman" pitchFamily="18" charset="0"/>
              </a:rPr>
              <a:t>sabes</a:t>
            </a:r>
            <a:r>
              <a:rPr lang="de-DE" altLang="de-DE" sz="2000" dirty="0" smtClean="0">
                <a:solidFill>
                  <a:prstClr val="black"/>
                </a:solidFill>
                <a:latin typeface="Arial" pitchFamily="34" charset="0"/>
                <a:ea typeface="Calibri" pitchFamily="34" charset="0"/>
                <a:cs typeface="Times New Roman" pitchFamily="18" charset="0"/>
              </a:rPr>
              <a:t>, </a:t>
            </a:r>
            <a:r>
              <a:rPr lang="de-DE" altLang="de-DE" sz="2000" dirty="0" err="1" smtClean="0">
                <a:solidFill>
                  <a:prstClr val="black"/>
                </a:solidFill>
                <a:latin typeface="Arial" pitchFamily="34" charset="0"/>
                <a:ea typeface="Calibri" pitchFamily="34" charset="0"/>
                <a:cs typeface="Times New Roman" pitchFamily="18" charset="0"/>
              </a:rPr>
              <a:t>tienes</a:t>
            </a:r>
            <a:r>
              <a:rPr lang="de-DE" altLang="de-DE" sz="2000" dirty="0" smtClean="0">
                <a:solidFill>
                  <a:prstClr val="black"/>
                </a:solidFill>
                <a:latin typeface="Arial" pitchFamily="34" charset="0"/>
                <a:ea typeface="Calibri" pitchFamily="34" charset="0"/>
                <a:cs typeface="Times New Roman" pitchFamily="18" charset="0"/>
              </a:rPr>
              <a:t> </a:t>
            </a:r>
            <a:r>
              <a:rPr lang="de-DE" altLang="de-DE" sz="2000" dirty="0" err="1" smtClean="0">
                <a:solidFill>
                  <a:prstClr val="black"/>
                </a:solidFill>
                <a:latin typeface="Arial" pitchFamily="34" charset="0"/>
                <a:ea typeface="Calibri" pitchFamily="34" charset="0"/>
                <a:cs typeface="Times New Roman" pitchFamily="18" charset="0"/>
              </a:rPr>
              <a:t>que</a:t>
            </a:r>
            <a:r>
              <a:rPr lang="de-DE" altLang="de-DE" sz="2000" dirty="0" smtClean="0">
                <a:solidFill>
                  <a:prstClr val="black"/>
                </a:solidFill>
                <a:latin typeface="Arial" pitchFamily="34" charset="0"/>
                <a:ea typeface="Calibri" pitchFamily="34" charset="0"/>
                <a:cs typeface="Times New Roman" pitchFamily="18" charset="0"/>
              </a:rPr>
              <a:t> </a:t>
            </a:r>
            <a:r>
              <a:rPr lang="de-DE" altLang="de-DE" sz="2000" dirty="0" err="1" smtClean="0">
                <a:solidFill>
                  <a:prstClr val="black"/>
                </a:solidFill>
                <a:latin typeface="Arial" pitchFamily="34" charset="0"/>
                <a:ea typeface="Calibri" pitchFamily="34" charset="0"/>
                <a:cs typeface="Times New Roman" pitchFamily="18" charset="0"/>
              </a:rPr>
              <a:t>informarte</a:t>
            </a:r>
            <a:r>
              <a:rPr lang="de-DE" altLang="de-DE" sz="2000" dirty="0" smtClean="0">
                <a:solidFill>
                  <a:prstClr val="black"/>
                </a:solidFill>
                <a:latin typeface="Arial" pitchFamily="34" charset="0"/>
                <a:ea typeface="Calibri" pitchFamily="34" charset="0"/>
                <a:cs typeface="Times New Roman" pitchFamily="18" charset="0"/>
              </a:rPr>
              <a:t> </a:t>
            </a:r>
            <a:r>
              <a:rPr lang="de-DE" altLang="de-DE" sz="2000" dirty="0" err="1" smtClean="0">
                <a:solidFill>
                  <a:prstClr val="black"/>
                </a:solidFill>
                <a:latin typeface="Arial" pitchFamily="34" charset="0"/>
                <a:ea typeface="Calibri" pitchFamily="34" charset="0"/>
                <a:cs typeface="Times New Roman" pitchFamily="18" charset="0"/>
              </a:rPr>
              <a:t>sobre</a:t>
            </a:r>
            <a:r>
              <a:rPr lang="de-DE" altLang="de-DE" sz="2000" dirty="0" smtClean="0">
                <a:solidFill>
                  <a:prstClr val="black"/>
                </a:solidFill>
                <a:latin typeface="Arial" pitchFamily="34" charset="0"/>
                <a:ea typeface="Calibri" pitchFamily="34" charset="0"/>
                <a:cs typeface="Times New Roman" pitchFamily="18" charset="0"/>
              </a:rPr>
              <a:t> la </a:t>
            </a:r>
            <a:r>
              <a:rPr lang="de-DE" altLang="de-DE" sz="2000" dirty="0" err="1" smtClean="0">
                <a:solidFill>
                  <a:prstClr val="black"/>
                </a:solidFill>
                <a:latin typeface="Arial" pitchFamily="34" charset="0"/>
                <a:ea typeface="Calibri" pitchFamily="34" charset="0"/>
                <a:cs typeface="Times New Roman" pitchFamily="18" charset="0"/>
              </a:rPr>
              <a:t>tradicional</a:t>
            </a:r>
            <a:r>
              <a:rPr lang="de-DE" altLang="de-DE" sz="2000" dirty="0" smtClean="0">
                <a:solidFill>
                  <a:prstClr val="black"/>
                </a:solidFill>
                <a:latin typeface="Arial" pitchFamily="34" charset="0"/>
                <a:ea typeface="Calibri" pitchFamily="34" charset="0"/>
                <a:cs typeface="Times New Roman" pitchFamily="18" charset="0"/>
              </a:rPr>
              <a:t> </a:t>
            </a:r>
            <a:r>
              <a:rPr lang="de-DE" altLang="de-DE" sz="2000" dirty="0" err="1" smtClean="0">
                <a:solidFill>
                  <a:prstClr val="black"/>
                </a:solidFill>
                <a:latin typeface="Arial" pitchFamily="34" charset="0"/>
                <a:ea typeface="Calibri" pitchFamily="34" charset="0"/>
                <a:cs typeface="Times New Roman" pitchFamily="18" charset="0"/>
              </a:rPr>
              <a:t>rivalidad</a:t>
            </a:r>
            <a:r>
              <a:rPr lang="de-DE" altLang="de-DE" sz="2000" dirty="0" smtClean="0">
                <a:solidFill>
                  <a:prstClr val="black"/>
                </a:solidFill>
                <a:latin typeface="Arial" pitchFamily="34" charset="0"/>
                <a:ea typeface="Calibri" pitchFamily="34" charset="0"/>
                <a:cs typeface="Times New Roman" pitchFamily="18" charset="0"/>
              </a:rPr>
              <a:t> entre Colonia y Düsseldorf y </a:t>
            </a:r>
            <a:r>
              <a:rPr lang="de-DE" altLang="de-DE" sz="2000" dirty="0" err="1" smtClean="0">
                <a:solidFill>
                  <a:prstClr val="black"/>
                </a:solidFill>
                <a:latin typeface="Arial" pitchFamily="34" charset="0"/>
                <a:ea typeface="Calibri" pitchFamily="34" charset="0"/>
                <a:cs typeface="Times New Roman" pitchFamily="18" charset="0"/>
              </a:rPr>
              <a:t>sobre</a:t>
            </a:r>
            <a:r>
              <a:rPr lang="de-DE" altLang="de-DE" sz="2000" dirty="0" smtClean="0">
                <a:solidFill>
                  <a:prstClr val="black"/>
                </a:solidFill>
                <a:latin typeface="Arial" pitchFamily="34" charset="0"/>
                <a:ea typeface="Calibri" pitchFamily="34" charset="0"/>
                <a:cs typeface="Times New Roman" pitchFamily="18" charset="0"/>
              </a:rPr>
              <a:t> las </a:t>
            </a:r>
            <a:r>
              <a:rPr lang="de-DE" altLang="de-DE" sz="2000" dirty="0" err="1" smtClean="0">
                <a:solidFill>
                  <a:prstClr val="black"/>
                </a:solidFill>
                <a:latin typeface="Arial" pitchFamily="34" charset="0"/>
                <a:ea typeface="Calibri" pitchFamily="34" charset="0"/>
                <a:cs typeface="Times New Roman" pitchFamily="18" charset="0"/>
              </a:rPr>
              <a:t>marcas</a:t>
            </a:r>
            <a:r>
              <a:rPr lang="de-DE" altLang="de-DE" sz="2000" dirty="0" smtClean="0">
                <a:solidFill>
                  <a:prstClr val="black"/>
                </a:solidFill>
                <a:latin typeface="Arial" pitchFamily="34" charset="0"/>
                <a:ea typeface="Calibri" pitchFamily="34" charset="0"/>
                <a:cs typeface="Times New Roman" pitchFamily="18" charset="0"/>
              </a:rPr>
              <a:t> de las </a:t>
            </a:r>
            <a:r>
              <a:rPr lang="de-DE" altLang="de-DE" sz="2000" dirty="0" err="1" smtClean="0">
                <a:solidFill>
                  <a:prstClr val="black"/>
                </a:solidFill>
                <a:latin typeface="Arial" pitchFamily="34" charset="0"/>
                <a:ea typeface="Calibri" pitchFamily="34" charset="0"/>
                <a:cs typeface="Times New Roman" pitchFamily="18" charset="0"/>
              </a:rPr>
              <a:t>cervezas</a:t>
            </a:r>
            <a:r>
              <a:rPr lang="de-DE" altLang="de-DE" sz="2000" dirty="0" smtClean="0">
                <a:solidFill>
                  <a:prstClr val="black"/>
                </a:solidFill>
                <a:latin typeface="Arial" pitchFamily="34" charset="0"/>
                <a:ea typeface="Calibri" pitchFamily="34" charset="0"/>
                <a:cs typeface="Times New Roman" pitchFamily="18" charset="0"/>
              </a:rPr>
              <a:t>.    </a:t>
            </a:r>
            <a:endParaRPr lang="de-DE" altLang="de-DE" sz="2000" dirty="0">
              <a:solidFill>
                <a:prstClr val="black"/>
              </a:solidFill>
              <a:latin typeface="Arial" pitchFamily="34" charset="0"/>
              <a:ea typeface="Calibri" pitchFamily="34" charset="0"/>
              <a:cs typeface="Times New Roman" pitchFamily="18" charset="0"/>
            </a:endParaRPr>
          </a:p>
          <a:p>
            <a:pPr lvl="0" fontAlgn="base">
              <a:spcBef>
                <a:spcPct val="0"/>
              </a:spcBef>
              <a:spcAft>
                <a:spcPct val="0"/>
              </a:spcAft>
            </a:pPr>
            <a:endParaRPr lang="de-DE" altLang="de-DE" sz="2000" dirty="0" smtClean="0">
              <a:solidFill>
                <a:prstClr val="black"/>
              </a:solidFill>
              <a:latin typeface="Arial" pitchFamily="34" charset="0"/>
              <a:ea typeface="Calibri" pitchFamily="34" charset="0"/>
              <a:cs typeface="Times New Roman" pitchFamily="18" charset="0"/>
            </a:endParaRPr>
          </a:p>
          <a:p>
            <a:pPr lvl="0" fontAlgn="base">
              <a:spcBef>
                <a:spcPct val="0"/>
              </a:spcBef>
              <a:spcAft>
                <a:spcPct val="0"/>
              </a:spcAft>
            </a:pPr>
            <a:r>
              <a:rPr lang="de-DE" altLang="de-DE" sz="2000" dirty="0" smtClean="0">
                <a:solidFill>
                  <a:prstClr val="black"/>
                </a:solidFill>
                <a:latin typeface="Arial" pitchFamily="34" charset="0"/>
                <a:ea typeface="Calibri" pitchFamily="34" charset="0"/>
                <a:cs typeface="Times New Roman" pitchFamily="18" charset="0"/>
              </a:rPr>
              <a:t>(</a:t>
            </a:r>
            <a:r>
              <a:rPr lang="de-DE" altLang="de-DE" sz="2000" dirty="0" err="1" smtClean="0">
                <a:solidFill>
                  <a:prstClr val="black"/>
                </a:solidFill>
                <a:latin typeface="Arial" pitchFamily="34" charset="0"/>
                <a:ea typeface="Calibri" pitchFamily="34" charset="0"/>
                <a:cs typeface="Times New Roman" pitchFamily="18" charset="0"/>
              </a:rPr>
              <a:t>tema</a:t>
            </a:r>
            <a:r>
              <a:rPr lang="de-DE" altLang="de-DE" sz="2000" dirty="0" smtClean="0">
                <a:solidFill>
                  <a:prstClr val="black"/>
                </a:solidFill>
                <a:latin typeface="Arial" pitchFamily="34" charset="0"/>
                <a:ea typeface="Calibri" pitchFamily="34" charset="0"/>
                <a:cs typeface="Times New Roman" pitchFamily="18" charset="0"/>
              </a:rPr>
              <a:t> de </a:t>
            </a:r>
            <a:r>
              <a:rPr lang="de-DE" altLang="de-DE" sz="2000" dirty="0" err="1" smtClean="0">
                <a:solidFill>
                  <a:prstClr val="black"/>
                </a:solidFill>
                <a:latin typeface="Arial" pitchFamily="34" charset="0"/>
                <a:ea typeface="Calibri" pitchFamily="34" charset="0"/>
                <a:cs typeface="Times New Roman" pitchFamily="18" charset="0"/>
              </a:rPr>
              <a:t>interculturalidad</a:t>
            </a:r>
            <a:r>
              <a:rPr lang="de-DE" altLang="de-DE" sz="2000" dirty="0" smtClean="0">
                <a:solidFill>
                  <a:prstClr val="black"/>
                </a:solidFill>
                <a:latin typeface="Arial" pitchFamily="34" charset="0"/>
                <a:ea typeface="Calibri" pitchFamily="34" charset="0"/>
                <a:cs typeface="Times New Roman" pitchFamily="18" charset="0"/>
              </a:rPr>
              <a:t>)   </a:t>
            </a:r>
            <a:endParaRPr lang="de-DE" altLang="de-DE" sz="2000" dirty="0">
              <a:solidFill>
                <a:prstClr val="black"/>
              </a:solidFill>
              <a:latin typeface="Arial" pitchFamily="34" charset="0"/>
              <a:cs typeface="Arial" pitchFamily="34" charset="0"/>
            </a:endParaRPr>
          </a:p>
        </p:txBody>
      </p:sp>
      <p:sp>
        <p:nvSpPr>
          <p:cNvPr id="2" name="Foliennummernplatzhalter 1"/>
          <p:cNvSpPr>
            <a:spLocks noGrp="1"/>
          </p:cNvSpPr>
          <p:nvPr>
            <p:ph type="sldNum" sz="quarter" idx="12"/>
          </p:nvPr>
        </p:nvSpPr>
        <p:spPr/>
        <p:txBody>
          <a:bodyPr/>
          <a:lstStyle/>
          <a:p>
            <a:fld id="{19407BA8-D56C-4F61-809A-C30FDE70E30D}" type="slidenum">
              <a:rPr lang="de-DE" smtClean="0"/>
              <a:t>19</a:t>
            </a:fld>
            <a:endParaRPr lang="de-DE"/>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84368" y="5805264"/>
            <a:ext cx="1092708" cy="886968"/>
          </a:xfrm>
          <a:prstGeom prst="rect">
            <a:avLst/>
          </a:prstGeom>
        </p:spPr>
      </p:pic>
    </p:spTree>
    <p:extLst>
      <p:ext uri="{BB962C8B-B14F-4D97-AF65-F5344CB8AC3E}">
        <p14:creationId xmlns:p14="http://schemas.microsoft.com/office/powerpoint/2010/main" val="30632922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b="1" dirty="0" err="1" smtClean="0">
                <a:solidFill>
                  <a:srgbClr val="0070C0"/>
                </a:solidFill>
              </a:rPr>
              <a:t>Definición</a:t>
            </a:r>
            <a:r>
              <a:rPr lang="de-DE" sz="3200" b="1" dirty="0" smtClean="0">
                <a:solidFill>
                  <a:srgbClr val="0070C0"/>
                </a:solidFill>
              </a:rPr>
              <a:t> del </a:t>
            </a:r>
            <a:r>
              <a:rPr lang="de-DE" sz="3200" b="1" dirty="0" err="1" smtClean="0">
                <a:solidFill>
                  <a:srgbClr val="0070C0"/>
                </a:solidFill>
              </a:rPr>
              <a:t>concepto</a:t>
            </a:r>
            <a:r>
              <a:rPr lang="de-DE" sz="3200" b="1" dirty="0" smtClean="0">
                <a:solidFill>
                  <a:srgbClr val="0070C0"/>
                </a:solidFill>
              </a:rPr>
              <a:t> „</a:t>
            </a:r>
            <a:r>
              <a:rPr lang="de-DE" sz="3200" b="1" dirty="0" err="1" smtClean="0">
                <a:solidFill>
                  <a:srgbClr val="0070C0"/>
                </a:solidFill>
              </a:rPr>
              <a:t>mediación</a:t>
            </a:r>
            <a:r>
              <a:rPr lang="de-DE" sz="3200" b="1" dirty="0" smtClean="0">
                <a:solidFill>
                  <a:srgbClr val="0070C0"/>
                </a:solidFill>
              </a:rPr>
              <a:t>“ en </a:t>
            </a:r>
            <a:r>
              <a:rPr lang="de-DE" sz="3200" b="1" dirty="0" err="1" smtClean="0">
                <a:solidFill>
                  <a:srgbClr val="0070C0"/>
                </a:solidFill>
              </a:rPr>
              <a:t>el</a:t>
            </a:r>
            <a:r>
              <a:rPr lang="de-DE" sz="3200" b="1" dirty="0" smtClean="0">
                <a:solidFill>
                  <a:srgbClr val="0070C0"/>
                </a:solidFill>
              </a:rPr>
              <a:t> </a:t>
            </a:r>
            <a:r>
              <a:rPr lang="de-DE" sz="3200" b="1" dirty="0" err="1" smtClean="0">
                <a:solidFill>
                  <a:srgbClr val="0070C0"/>
                </a:solidFill>
              </a:rPr>
              <a:t>contexto</a:t>
            </a:r>
            <a:r>
              <a:rPr lang="de-DE" sz="3200" b="1" dirty="0" smtClean="0">
                <a:solidFill>
                  <a:srgbClr val="0070C0"/>
                </a:solidFill>
              </a:rPr>
              <a:t> de la </a:t>
            </a:r>
            <a:r>
              <a:rPr lang="de-DE" sz="3200" b="1" dirty="0" err="1" smtClean="0">
                <a:solidFill>
                  <a:srgbClr val="0070C0"/>
                </a:solidFill>
              </a:rPr>
              <a:t>enseñanza</a:t>
            </a:r>
            <a:r>
              <a:rPr lang="de-DE" sz="3200" b="1" dirty="0" smtClean="0">
                <a:solidFill>
                  <a:srgbClr val="0070C0"/>
                </a:solidFill>
              </a:rPr>
              <a:t> de ELE </a:t>
            </a:r>
            <a:endParaRPr lang="de-DE" sz="3200" b="1" dirty="0">
              <a:solidFill>
                <a:srgbClr val="0070C0"/>
              </a:solidFill>
            </a:endParaRPr>
          </a:p>
        </p:txBody>
      </p:sp>
      <p:sp>
        <p:nvSpPr>
          <p:cNvPr id="3" name="Inhaltsplatzhalter 2"/>
          <p:cNvSpPr>
            <a:spLocks noGrp="1"/>
          </p:cNvSpPr>
          <p:nvPr>
            <p:ph idx="1"/>
          </p:nvPr>
        </p:nvSpPr>
        <p:spPr/>
        <p:txBody>
          <a:bodyPr>
            <a:normAutofit fontScale="77500" lnSpcReduction="20000"/>
          </a:bodyPr>
          <a:lstStyle/>
          <a:p>
            <a:r>
              <a:rPr lang="de-DE" dirty="0" smtClean="0"/>
              <a:t>La </a:t>
            </a:r>
            <a:r>
              <a:rPr lang="de-DE" dirty="0" err="1" smtClean="0"/>
              <a:t>mediación</a:t>
            </a:r>
            <a:r>
              <a:rPr lang="de-DE" dirty="0" smtClean="0"/>
              <a:t> </a:t>
            </a:r>
            <a:r>
              <a:rPr lang="de-DE" dirty="0" err="1" smtClean="0"/>
              <a:t>lingüística</a:t>
            </a:r>
            <a:r>
              <a:rPr lang="de-DE" dirty="0" smtClean="0"/>
              <a:t> (Sprachmittlung) – </a:t>
            </a:r>
            <a:r>
              <a:rPr lang="de-DE" dirty="0" err="1" smtClean="0"/>
              <a:t>una</a:t>
            </a:r>
            <a:r>
              <a:rPr lang="de-DE" dirty="0" smtClean="0"/>
              <a:t> </a:t>
            </a:r>
            <a:r>
              <a:rPr lang="de-DE" dirty="0" err="1" smtClean="0"/>
              <a:t>nueva</a:t>
            </a:r>
            <a:r>
              <a:rPr lang="de-DE" dirty="0" smtClean="0"/>
              <a:t> </a:t>
            </a:r>
            <a:r>
              <a:rPr lang="de-DE" dirty="0" err="1" smtClean="0"/>
              <a:t>tarea</a:t>
            </a:r>
            <a:r>
              <a:rPr lang="de-DE" dirty="0" smtClean="0"/>
              <a:t> en la </a:t>
            </a:r>
            <a:r>
              <a:rPr lang="de-DE" dirty="0" err="1" smtClean="0"/>
              <a:t>gama</a:t>
            </a:r>
            <a:r>
              <a:rPr lang="de-DE" dirty="0" smtClean="0"/>
              <a:t> de </a:t>
            </a:r>
            <a:r>
              <a:rPr lang="de-DE" dirty="0" err="1" smtClean="0"/>
              <a:t>ejercicios</a:t>
            </a:r>
            <a:r>
              <a:rPr lang="de-DE" dirty="0" smtClean="0"/>
              <a:t> </a:t>
            </a:r>
          </a:p>
          <a:p>
            <a:endParaRPr lang="de-DE" dirty="0"/>
          </a:p>
          <a:p>
            <a:r>
              <a:rPr lang="de-DE" dirty="0" smtClean="0"/>
              <a:t>Para </a:t>
            </a:r>
            <a:r>
              <a:rPr lang="de-DE" dirty="0" err="1" smtClean="0"/>
              <a:t>anticipar</a:t>
            </a:r>
            <a:r>
              <a:rPr lang="de-DE" dirty="0" smtClean="0"/>
              <a:t> eventuales </a:t>
            </a:r>
            <a:r>
              <a:rPr lang="de-DE" dirty="0" err="1" smtClean="0"/>
              <a:t>dudas</a:t>
            </a:r>
            <a:r>
              <a:rPr lang="de-DE" dirty="0" smtClean="0"/>
              <a:t> </a:t>
            </a:r>
            <a:r>
              <a:rPr lang="de-DE" dirty="0" err="1" smtClean="0"/>
              <a:t>sobre</a:t>
            </a:r>
            <a:r>
              <a:rPr lang="de-DE" dirty="0" smtClean="0"/>
              <a:t> la </a:t>
            </a:r>
            <a:r>
              <a:rPr lang="de-DE" dirty="0" err="1" smtClean="0"/>
              <a:t>denominación</a:t>
            </a:r>
            <a:r>
              <a:rPr lang="de-DE" dirty="0" smtClean="0"/>
              <a:t>: </a:t>
            </a:r>
          </a:p>
          <a:p>
            <a:pPr marL="0" indent="0">
              <a:buNone/>
            </a:pPr>
            <a:r>
              <a:rPr lang="de-DE" dirty="0" smtClean="0"/>
              <a:t>     La </a:t>
            </a:r>
            <a:r>
              <a:rPr lang="de-DE" dirty="0" err="1"/>
              <a:t>mediación</a:t>
            </a:r>
            <a:r>
              <a:rPr lang="de-DE" dirty="0"/>
              <a:t> </a:t>
            </a:r>
            <a:r>
              <a:rPr lang="de-DE" dirty="0" err="1"/>
              <a:t>lingüística</a:t>
            </a:r>
            <a:r>
              <a:rPr lang="de-DE" dirty="0"/>
              <a:t> </a:t>
            </a:r>
            <a:r>
              <a:rPr lang="de-DE" dirty="0" err="1"/>
              <a:t>no</a:t>
            </a:r>
            <a:r>
              <a:rPr lang="de-DE" dirty="0"/>
              <a:t> es </a:t>
            </a:r>
            <a:r>
              <a:rPr lang="de-DE" dirty="0" err="1" smtClean="0"/>
              <a:t>traducción</a:t>
            </a:r>
            <a:r>
              <a:rPr lang="de-DE" dirty="0" smtClean="0"/>
              <a:t> (Übersetzung). </a:t>
            </a:r>
          </a:p>
          <a:p>
            <a:pPr marL="0" indent="0">
              <a:buNone/>
            </a:pPr>
            <a:endParaRPr lang="de-DE" dirty="0" smtClean="0"/>
          </a:p>
          <a:p>
            <a:r>
              <a:rPr lang="de-DE" dirty="0"/>
              <a:t>La </a:t>
            </a:r>
            <a:r>
              <a:rPr lang="de-DE" dirty="0" err="1"/>
              <a:t>mediación</a:t>
            </a:r>
            <a:r>
              <a:rPr lang="de-DE" dirty="0"/>
              <a:t> </a:t>
            </a:r>
            <a:r>
              <a:rPr lang="de-DE" dirty="0" err="1"/>
              <a:t>lingüística</a:t>
            </a:r>
            <a:r>
              <a:rPr lang="de-DE" dirty="0"/>
              <a:t> </a:t>
            </a:r>
            <a:r>
              <a:rPr lang="de-DE" dirty="0" smtClean="0"/>
              <a:t>es </a:t>
            </a:r>
            <a:r>
              <a:rPr lang="de-DE" dirty="0" err="1" smtClean="0"/>
              <a:t>transmisión</a:t>
            </a:r>
            <a:r>
              <a:rPr lang="de-DE" dirty="0" smtClean="0"/>
              <a:t> </a:t>
            </a:r>
            <a:r>
              <a:rPr lang="de-DE" dirty="0" err="1"/>
              <a:t>selectiva</a:t>
            </a:r>
            <a:r>
              <a:rPr lang="de-DE" dirty="0"/>
              <a:t> de </a:t>
            </a:r>
            <a:r>
              <a:rPr lang="de-DE" dirty="0" err="1"/>
              <a:t>contenidos</a:t>
            </a:r>
            <a:r>
              <a:rPr lang="de-DE" dirty="0"/>
              <a:t> del </a:t>
            </a:r>
            <a:r>
              <a:rPr lang="de-DE" dirty="0" err="1"/>
              <a:t>alemán</a:t>
            </a:r>
            <a:r>
              <a:rPr lang="de-DE" dirty="0"/>
              <a:t> al </a:t>
            </a:r>
            <a:r>
              <a:rPr lang="de-DE" dirty="0" err="1"/>
              <a:t>español</a:t>
            </a:r>
            <a:r>
              <a:rPr lang="de-DE" dirty="0"/>
              <a:t> o </a:t>
            </a:r>
            <a:r>
              <a:rPr lang="de-DE" dirty="0" err="1"/>
              <a:t>viceversa</a:t>
            </a:r>
            <a:r>
              <a:rPr lang="de-DE" dirty="0" smtClean="0"/>
              <a:t>.</a:t>
            </a:r>
          </a:p>
          <a:p>
            <a:endParaRPr lang="de-DE" dirty="0"/>
          </a:p>
          <a:p>
            <a:r>
              <a:rPr lang="de-DE" dirty="0" err="1" smtClean="0"/>
              <a:t>Mediación</a:t>
            </a:r>
            <a:r>
              <a:rPr lang="de-DE" dirty="0" smtClean="0"/>
              <a:t> </a:t>
            </a:r>
            <a:r>
              <a:rPr lang="de-DE" dirty="0" err="1" smtClean="0"/>
              <a:t>lingüística</a:t>
            </a:r>
            <a:r>
              <a:rPr lang="de-DE" dirty="0" smtClean="0"/>
              <a:t>: </a:t>
            </a:r>
            <a:r>
              <a:rPr lang="de-DE" dirty="0" err="1" smtClean="0"/>
              <a:t>considerada</a:t>
            </a:r>
            <a:r>
              <a:rPr lang="de-DE" dirty="0" smtClean="0"/>
              <a:t> </a:t>
            </a:r>
            <a:r>
              <a:rPr lang="de-DE" dirty="0" err="1" smtClean="0"/>
              <a:t>como</a:t>
            </a:r>
            <a:r>
              <a:rPr lang="de-DE" dirty="0" smtClean="0"/>
              <a:t> la </a:t>
            </a:r>
            <a:r>
              <a:rPr lang="de-DE" dirty="0" err="1" smtClean="0"/>
              <a:t>quinta</a:t>
            </a:r>
            <a:r>
              <a:rPr lang="de-DE" dirty="0" smtClean="0"/>
              <a:t> </a:t>
            </a:r>
            <a:r>
              <a:rPr lang="de-DE" dirty="0" err="1" smtClean="0"/>
              <a:t>destreza</a:t>
            </a:r>
            <a:r>
              <a:rPr lang="de-DE" dirty="0" smtClean="0"/>
              <a:t> (</a:t>
            </a:r>
            <a:r>
              <a:rPr lang="de-DE" dirty="0" err="1" smtClean="0"/>
              <a:t>además</a:t>
            </a:r>
            <a:r>
              <a:rPr lang="de-DE" dirty="0" smtClean="0"/>
              <a:t> de las </a:t>
            </a:r>
            <a:r>
              <a:rPr lang="de-DE" dirty="0" err="1" smtClean="0"/>
              <a:t>clásicas</a:t>
            </a:r>
            <a:r>
              <a:rPr lang="de-DE" dirty="0" smtClean="0"/>
              <a:t> </a:t>
            </a:r>
            <a:r>
              <a:rPr lang="de-DE" i="1" dirty="0" smtClean="0"/>
              <a:t>leer, </a:t>
            </a:r>
            <a:r>
              <a:rPr lang="de-DE" i="1" dirty="0" err="1" smtClean="0"/>
              <a:t>escribir</a:t>
            </a:r>
            <a:r>
              <a:rPr lang="de-DE" i="1" dirty="0" smtClean="0"/>
              <a:t>, </a:t>
            </a:r>
            <a:r>
              <a:rPr lang="de-DE" i="1" dirty="0" err="1" smtClean="0"/>
              <a:t>escuchar</a:t>
            </a:r>
            <a:r>
              <a:rPr lang="de-DE" i="1" dirty="0" smtClean="0"/>
              <a:t>, </a:t>
            </a:r>
            <a:r>
              <a:rPr lang="de-DE" i="1" dirty="0" err="1" smtClean="0"/>
              <a:t>hablar</a:t>
            </a:r>
            <a:r>
              <a:rPr lang="de-DE" dirty="0" smtClean="0"/>
              <a:t>.) </a:t>
            </a:r>
            <a:endParaRPr lang="de-DE" dirty="0"/>
          </a:p>
        </p:txBody>
      </p:sp>
      <p:sp>
        <p:nvSpPr>
          <p:cNvPr id="4" name="Foliennummernplatzhalter 3"/>
          <p:cNvSpPr>
            <a:spLocks noGrp="1"/>
          </p:cNvSpPr>
          <p:nvPr>
            <p:ph type="sldNum" sz="quarter" idx="12"/>
          </p:nvPr>
        </p:nvSpPr>
        <p:spPr/>
        <p:txBody>
          <a:bodyPr/>
          <a:lstStyle/>
          <a:p>
            <a:fld id="{19407BA8-D56C-4F61-809A-C30FDE70E30D}" type="slidenum">
              <a:rPr lang="de-DE" smtClean="0"/>
              <a:t>2</a:t>
            </a:fld>
            <a:endParaRPr lang="de-DE"/>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5805264"/>
            <a:ext cx="1092708" cy="886968"/>
          </a:xfrm>
          <a:prstGeom prst="rect">
            <a:avLst/>
          </a:prstGeom>
        </p:spPr>
      </p:pic>
    </p:spTree>
    <p:extLst>
      <p:ext uri="{BB962C8B-B14F-4D97-AF65-F5344CB8AC3E}">
        <p14:creationId xmlns:p14="http://schemas.microsoft.com/office/powerpoint/2010/main" val="34852659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657280" y="548680"/>
            <a:ext cx="8307208" cy="7355860"/>
          </a:xfrm>
          <a:prstGeom prst="rect">
            <a:avLst/>
          </a:prstGeom>
        </p:spPr>
        <p:txBody>
          <a:bodyPr wrap="square">
            <a:spAutoFit/>
          </a:bodyPr>
          <a:lstStyle/>
          <a:p>
            <a:r>
              <a:rPr lang="es-ES_tradnl" sz="2400" b="1" dirty="0" smtClean="0">
                <a:solidFill>
                  <a:srgbClr val="0070C0"/>
                </a:solidFill>
              </a:rPr>
              <a:t>Otra tarea  más</a:t>
            </a:r>
          </a:p>
          <a:p>
            <a:r>
              <a:rPr lang="es-ES_tradnl" sz="2000" b="1" dirty="0" smtClean="0">
                <a:solidFill>
                  <a:srgbClr val="C00000"/>
                </a:solidFill>
              </a:rPr>
              <a:t>Situación</a:t>
            </a:r>
            <a:r>
              <a:rPr lang="es-ES_tradnl" sz="2000" b="1" dirty="0">
                <a:solidFill>
                  <a:srgbClr val="C00000"/>
                </a:solidFill>
              </a:rPr>
              <a:t>:</a:t>
            </a:r>
            <a:endParaRPr lang="de-DE" sz="2000" dirty="0">
              <a:solidFill>
                <a:srgbClr val="C00000"/>
              </a:solidFill>
            </a:endParaRPr>
          </a:p>
          <a:p>
            <a:r>
              <a:rPr lang="es-ES_tradnl" sz="2000" dirty="0"/>
              <a:t>Estás paseando con tu pareja de intercambio por una calle central de tu ciudad. A tu amigo/-a le llama la atención este anuncio publicitario. Dice que entiende algo del texto alemán, pero no capta el sentido ni sabe relacionar el texto con la imagen. </a:t>
            </a:r>
            <a:endParaRPr lang="de-DE" sz="2000" dirty="0"/>
          </a:p>
          <a:p>
            <a:r>
              <a:rPr lang="es-ES_tradnl" sz="1400" dirty="0"/>
              <a:t> </a:t>
            </a:r>
            <a:r>
              <a:rPr lang="de-DE" sz="1400" dirty="0"/>
              <a:t> </a:t>
            </a:r>
          </a:p>
          <a:p>
            <a:r>
              <a:rPr lang="es-ES_tradnl" sz="2000" b="1" dirty="0">
                <a:solidFill>
                  <a:srgbClr val="C00000"/>
                </a:solidFill>
              </a:rPr>
              <a:t>Tarea</a:t>
            </a:r>
            <a:endParaRPr lang="de-DE" sz="2000" dirty="0">
              <a:solidFill>
                <a:srgbClr val="C00000"/>
              </a:solidFill>
            </a:endParaRPr>
          </a:p>
          <a:p>
            <a:r>
              <a:rPr lang="es-ES_tradnl" sz="2000" dirty="0" smtClean="0"/>
              <a:t>Ayúdale </a:t>
            </a:r>
            <a:r>
              <a:rPr lang="es-ES_tradnl" sz="2000" dirty="0"/>
              <a:t>explicando el mensaje y el posible efecto que la empresa desea lograr en el observador  así como los elementos lingüísticos en que se basa. </a:t>
            </a:r>
            <a:r>
              <a:rPr lang="es-ES_tradnl" sz="2000" dirty="0" smtClean="0"/>
              <a:t>  </a:t>
            </a:r>
            <a:r>
              <a:rPr lang="es-ES_tradnl" sz="2000" b="1" dirty="0" smtClean="0">
                <a:solidFill>
                  <a:srgbClr val="C00000"/>
                </a:solidFill>
              </a:rPr>
              <a:t>Alternativa</a:t>
            </a:r>
            <a:endParaRPr lang="es-ES_tradnl" sz="2000" dirty="0" smtClean="0">
              <a:solidFill>
                <a:srgbClr val="C00000"/>
              </a:solidFill>
            </a:endParaRPr>
          </a:p>
          <a:p>
            <a:r>
              <a:rPr lang="es-ES_tradnl" sz="2000" dirty="0" smtClean="0"/>
              <a:t>Transmite </a:t>
            </a:r>
            <a:r>
              <a:rPr lang="es-ES_tradnl" sz="2000" dirty="0"/>
              <a:t>el mensaje de la publicidad a tu pareja explicando el uso particular que hace de la(s) lengua(s</a:t>
            </a:r>
            <a:r>
              <a:rPr lang="es-ES_tradnl" sz="2000" dirty="0" smtClean="0"/>
              <a:t>).  </a:t>
            </a:r>
            <a:r>
              <a:rPr lang="es-ES_tradnl" sz="2000" dirty="0"/>
              <a:t>Piensa en lo que será necesario explicar para que comprenda</a:t>
            </a:r>
            <a:r>
              <a:rPr lang="es-ES_tradnl" sz="2000" dirty="0" smtClean="0"/>
              <a:t>.)</a:t>
            </a:r>
          </a:p>
          <a:p>
            <a:endParaRPr lang="es-ES_tradnl" dirty="0"/>
          </a:p>
          <a:p>
            <a:endParaRPr lang="es-ES_tradnl" dirty="0" smtClean="0"/>
          </a:p>
          <a:p>
            <a:r>
              <a:rPr lang="es-ES_tradnl" dirty="0" smtClean="0"/>
              <a:t>      </a:t>
            </a:r>
            <a:endParaRPr lang="es-ES_tradnl" dirty="0"/>
          </a:p>
          <a:p>
            <a:endParaRPr lang="es-ES_tradnl" dirty="0" smtClean="0"/>
          </a:p>
          <a:p>
            <a:endParaRPr lang="de-DE" dirty="0"/>
          </a:p>
          <a:p>
            <a:r>
              <a:rPr lang="de-DE" dirty="0"/>
              <a:t> </a:t>
            </a:r>
          </a:p>
          <a:p>
            <a:endParaRPr lang="de-DE" dirty="0" smtClean="0"/>
          </a:p>
          <a:p>
            <a:endParaRPr lang="de-DE" dirty="0"/>
          </a:p>
          <a:p>
            <a:endParaRPr lang="de-DE" dirty="0" smtClean="0"/>
          </a:p>
          <a:p>
            <a:endParaRPr lang="de-DE" dirty="0"/>
          </a:p>
          <a:p>
            <a:endParaRPr lang="de-DE" dirty="0"/>
          </a:p>
        </p:txBody>
      </p:sp>
      <p:pic>
        <p:nvPicPr>
          <p:cNvPr id="4" name="Grafik 3" descr="Lieferando Plakat Isch will mit dir Penne"/>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59832" y="4509120"/>
            <a:ext cx="3337144" cy="2232248"/>
          </a:xfrm>
          <a:prstGeom prst="rect">
            <a:avLst/>
          </a:prstGeom>
          <a:noFill/>
          <a:ln>
            <a:noFill/>
          </a:ln>
        </p:spPr>
      </p:pic>
      <p:sp>
        <p:nvSpPr>
          <p:cNvPr id="2" name="Foliennummernplatzhalter 1"/>
          <p:cNvSpPr>
            <a:spLocks noGrp="1"/>
          </p:cNvSpPr>
          <p:nvPr>
            <p:ph type="sldNum" sz="quarter" idx="12"/>
          </p:nvPr>
        </p:nvSpPr>
        <p:spPr/>
        <p:txBody>
          <a:bodyPr/>
          <a:lstStyle/>
          <a:p>
            <a:fld id="{19407BA8-D56C-4F61-809A-C30FDE70E30D}" type="slidenum">
              <a:rPr lang="de-DE" smtClean="0"/>
              <a:t>20</a:t>
            </a:fld>
            <a:endParaRPr lang="de-DE"/>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504" y="5805264"/>
            <a:ext cx="1092708" cy="886968"/>
          </a:xfrm>
          <a:prstGeom prst="rect">
            <a:avLst/>
          </a:prstGeom>
        </p:spPr>
      </p:pic>
    </p:spTree>
    <p:extLst>
      <p:ext uri="{BB962C8B-B14F-4D97-AF65-F5344CB8AC3E}">
        <p14:creationId xmlns:p14="http://schemas.microsoft.com/office/powerpoint/2010/main" val="41477403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827584" y="-218152"/>
            <a:ext cx="7704856" cy="6324808"/>
          </a:xfrm>
          <a:prstGeom prst="rect">
            <a:avLst/>
          </a:prstGeom>
        </p:spPr>
        <p:txBody>
          <a:bodyPr wrap="square">
            <a:spAutoFit/>
          </a:bodyPr>
          <a:lstStyle/>
          <a:p>
            <a:endParaRPr lang="de-DE" dirty="0" smtClean="0"/>
          </a:p>
          <a:p>
            <a:endParaRPr lang="de-DE" dirty="0"/>
          </a:p>
          <a:p>
            <a:r>
              <a:rPr lang="de-DE" dirty="0" err="1" smtClean="0"/>
              <a:t>Apoyo</a:t>
            </a:r>
            <a:r>
              <a:rPr lang="de-DE" dirty="0" smtClean="0"/>
              <a:t> </a:t>
            </a:r>
            <a:r>
              <a:rPr lang="de-DE" dirty="0" err="1" smtClean="0"/>
              <a:t>para</a:t>
            </a:r>
            <a:r>
              <a:rPr lang="de-DE" dirty="0" smtClean="0"/>
              <a:t> entender </a:t>
            </a:r>
            <a:r>
              <a:rPr lang="de-DE" dirty="0" err="1" smtClean="0"/>
              <a:t>el</a:t>
            </a:r>
            <a:r>
              <a:rPr lang="de-DE" dirty="0" smtClean="0"/>
              <a:t> </a:t>
            </a:r>
            <a:r>
              <a:rPr lang="de-DE" dirty="0" err="1" smtClean="0"/>
              <a:t>lenguaje</a:t>
            </a:r>
            <a:r>
              <a:rPr lang="de-DE" dirty="0" smtClean="0"/>
              <a:t>: </a:t>
            </a:r>
          </a:p>
          <a:p>
            <a:r>
              <a:rPr lang="de-DE" dirty="0" smtClean="0"/>
              <a:t> </a:t>
            </a:r>
            <a:r>
              <a:rPr lang="de-DE" dirty="0"/>
              <a:t>–</a:t>
            </a:r>
            <a:r>
              <a:rPr lang="de-DE" dirty="0" err="1"/>
              <a:t>isch</a:t>
            </a:r>
            <a:r>
              <a:rPr lang="de-DE" dirty="0"/>
              <a:t> → ich; </a:t>
            </a:r>
          </a:p>
          <a:p>
            <a:pPr lvl="0"/>
            <a:r>
              <a:rPr lang="es-ES_tradnl" dirty="0" smtClean="0"/>
              <a:t>Ortografía y doble </a:t>
            </a:r>
            <a:r>
              <a:rPr lang="es-ES_tradnl" dirty="0"/>
              <a:t>sentido de Penne </a:t>
            </a:r>
            <a:r>
              <a:rPr lang="es-ES_tradnl" dirty="0" smtClean="0"/>
              <a:t> (pasta ital.) – pennen (col. “dormir” en alemán)</a:t>
            </a:r>
            <a:endParaRPr lang="de-DE" dirty="0"/>
          </a:p>
          <a:p>
            <a:pPr lvl="0"/>
            <a:r>
              <a:rPr lang="de-DE" dirty="0" err="1" smtClean="0"/>
              <a:t>Gramática</a:t>
            </a:r>
            <a:r>
              <a:rPr lang="de-DE" dirty="0" smtClean="0"/>
              <a:t>:  </a:t>
            </a:r>
            <a:r>
              <a:rPr lang="es-ES_tradnl" dirty="0" smtClean="0"/>
              <a:t>Te ayuda </a:t>
            </a:r>
            <a:r>
              <a:rPr lang="es-ES_tradnl" dirty="0"/>
              <a:t>descomponer el nombre de la empresa</a:t>
            </a:r>
            <a:endParaRPr lang="de-DE" dirty="0"/>
          </a:p>
          <a:p>
            <a:r>
              <a:rPr lang="es-ES_tradnl" dirty="0"/>
              <a:t> </a:t>
            </a:r>
            <a:endParaRPr lang="es-ES_tradnl" dirty="0" smtClean="0"/>
          </a:p>
          <a:p>
            <a:endParaRPr lang="de-DE" dirty="0"/>
          </a:p>
          <a:p>
            <a:r>
              <a:rPr lang="es-ES_tradnl" sz="2300" b="1" dirty="0"/>
              <a:t>Para saber más: Reflexión intercultural </a:t>
            </a:r>
            <a:r>
              <a:rPr lang="es-ES_tradnl" sz="2300" b="1" dirty="0" smtClean="0"/>
              <a:t>(con el interlocutor)  </a:t>
            </a:r>
          </a:p>
          <a:p>
            <a:r>
              <a:rPr lang="es-ES_tradnl" sz="2300" dirty="0" smtClean="0"/>
              <a:t>2. ¿A qué público se dirige preferentemente? </a:t>
            </a:r>
          </a:p>
          <a:p>
            <a:endParaRPr lang="de-DE" sz="2300" dirty="0"/>
          </a:p>
          <a:p>
            <a:r>
              <a:rPr lang="es-ES_tradnl" sz="2300" dirty="0"/>
              <a:t>3</a:t>
            </a:r>
            <a:r>
              <a:rPr lang="es-ES_tradnl" sz="2300" dirty="0" smtClean="0"/>
              <a:t>. </a:t>
            </a:r>
            <a:r>
              <a:rPr lang="es-ES_tradnl" sz="2300" dirty="0"/>
              <a:t>¿Qué efecto quiere producir probablemente la empresa en los </a:t>
            </a:r>
            <a:r>
              <a:rPr lang="es-ES_tradnl" sz="2300" dirty="0" smtClean="0"/>
              <a:t>lectores del </a:t>
            </a:r>
            <a:r>
              <a:rPr lang="es-ES_tradnl" sz="2300" dirty="0"/>
              <a:t>anuncio? </a:t>
            </a:r>
            <a:r>
              <a:rPr lang="es-ES_tradnl" sz="2300" dirty="0" smtClean="0"/>
              <a:t>¿</a:t>
            </a:r>
            <a:r>
              <a:rPr lang="es-ES_tradnl" sz="2300" dirty="0"/>
              <a:t>Qué efecto produce en </a:t>
            </a:r>
            <a:r>
              <a:rPr lang="es-ES_tradnl" sz="2300" dirty="0" smtClean="0"/>
              <a:t>vosotros?  </a:t>
            </a:r>
          </a:p>
          <a:p>
            <a:r>
              <a:rPr lang="es-ES_tradnl" sz="2300" dirty="0" smtClean="0"/>
              <a:t> </a:t>
            </a:r>
            <a:endParaRPr lang="de-DE" sz="2300" dirty="0"/>
          </a:p>
          <a:p>
            <a:r>
              <a:rPr lang="es-ES_tradnl" sz="2300" dirty="0"/>
              <a:t>4</a:t>
            </a:r>
            <a:r>
              <a:rPr lang="es-ES_tradnl" sz="2300" dirty="0" smtClean="0"/>
              <a:t>. </a:t>
            </a:r>
            <a:r>
              <a:rPr lang="es-ES_tradnl" sz="2300" dirty="0"/>
              <a:t>¿Qué </a:t>
            </a:r>
            <a:r>
              <a:rPr lang="es-ES_tradnl" sz="2300" dirty="0" smtClean="0"/>
              <a:t>razones </a:t>
            </a:r>
            <a:r>
              <a:rPr lang="es-ES_tradnl" sz="2300" dirty="0"/>
              <a:t>puede haber </a:t>
            </a:r>
            <a:r>
              <a:rPr lang="es-ES_tradnl" sz="2300" dirty="0" smtClean="0"/>
              <a:t>para </a:t>
            </a:r>
            <a:r>
              <a:rPr lang="es-ES_tradnl" sz="2300" dirty="0"/>
              <a:t>esta mezcla de palabras  procedentes de varias lenguas   </a:t>
            </a:r>
            <a:r>
              <a:rPr lang="es-ES_tradnl" sz="2300" dirty="0" smtClean="0"/>
              <a:t>y qué </a:t>
            </a:r>
            <a:r>
              <a:rPr lang="es-ES_tradnl" sz="2300" dirty="0"/>
              <a:t>nos dice </a:t>
            </a:r>
            <a:r>
              <a:rPr lang="es-ES_tradnl" sz="2300" dirty="0" smtClean="0"/>
              <a:t>esto </a:t>
            </a:r>
            <a:r>
              <a:rPr lang="es-ES_tradnl" sz="2300" dirty="0"/>
              <a:t>sobre el actual desarrollo de la sociedad alemana?</a:t>
            </a:r>
            <a:endParaRPr lang="de-DE" sz="2300" dirty="0"/>
          </a:p>
          <a:p>
            <a:endParaRPr lang="es-ES_tradnl" dirty="0"/>
          </a:p>
          <a:p>
            <a:endParaRPr lang="de-DE" dirty="0"/>
          </a:p>
        </p:txBody>
      </p:sp>
      <p:sp>
        <p:nvSpPr>
          <p:cNvPr id="3" name="Foliennummernplatzhalter 2"/>
          <p:cNvSpPr>
            <a:spLocks noGrp="1"/>
          </p:cNvSpPr>
          <p:nvPr>
            <p:ph type="sldNum" sz="quarter" idx="12"/>
          </p:nvPr>
        </p:nvSpPr>
        <p:spPr/>
        <p:txBody>
          <a:bodyPr/>
          <a:lstStyle/>
          <a:p>
            <a:fld id="{19407BA8-D56C-4F61-809A-C30FDE70E30D}" type="slidenum">
              <a:rPr lang="de-DE" smtClean="0"/>
              <a:t>21</a:t>
            </a:fld>
            <a:endParaRPr lang="de-DE"/>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5805264"/>
            <a:ext cx="1092708" cy="886968"/>
          </a:xfrm>
          <a:prstGeom prst="rect">
            <a:avLst/>
          </a:prstGeom>
        </p:spPr>
      </p:pic>
    </p:spTree>
    <p:extLst>
      <p:ext uri="{BB962C8B-B14F-4D97-AF65-F5344CB8AC3E}">
        <p14:creationId xmlns:p14="http://schemas.microsoft.com/office/powerpoint/2010/main" val="1569301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19407BA8-D56C-4F61-809A-C30FDE70E30D}" type="slidenum">
              <a:rPr lang="de-DE" smtClean="0"/>
              <a:t>22</a:t>
            </a:fld>
            <a:endParaRPr lang="de-DE"/>
          </a:p>
        </p:txBody>
      </p:sp>
      <p:sp>
        <p:nvSpPr>
          <p:cNvPr id="4" name="Rechteck 3"/>
          <p:cNvSpPr/>
          <p:nvPr/>
        </p:nvSpPr>
        <p:spPr>
          <a:xfrm>
            <a:off x="1187623" y="1916832"/>
            <a:ext cx="6336705" cy="4524315"/>
          </a:xfrm>
          <a:prstGeom prst="rect">
            <a:avLst/>
          </a:prstGeom>
        </p:spPr>
        <p:txBody>
          <a:bodyPr wrap="square">
            <a:spAutoFit/>
          </a:bodyPr>
          <a:lstStyle/>
          <a:p>
            <a:r>
              <a:rPr lang="es-ES_tradnl" sz="2400" dirty="0"/>
              <a:t>5</a:t>
            </a:r>
            <a:r>
              <a:rPr lang="es-ES_tradnl" sz="2400" dirty="0" smtClean="0"/>
              <a:t>. </a:t>
            </a:r>
            <a:r>
              <a:rPr lang="es-ES_tradnl" sz="2400" dirty="0" smtClean="0"/>
              <a:t>¿</a:t>
            </a:r>
            <a:r>
              <a:rPr lang="es-ES_tradnl" sz="2400" dirty="0"/>
              <a:t>Qué os parece la mezcla </a:t>
            </a:r>
            <a:r>
              <a:rPr lang="es-ES_tradnl" sz="2400" dirty="0" smtClean="0"/>
              <a:t>lingüística? </a:t>
            </a:r>
            <a:r>
              <a:rPr lang="es-ES_tradnl" sz="2400" dirty="0"/>
              <a:t>¿Estáis en favor – en contra? ¿Por qué? </a:t>
            </a:r>
            <a:endParaRPr lang="de-DE" sz="2400" dirty="0" smtClean="0"/>
          </a:p>
          <a:p>
            <a:endParaRPr lang="de-DE" sz="2400" dirty="0" smtClean="0"/>
          </a:p>
          <a:p>
            <a:r>
              <a:rPr lang="es-ES_tradnl" sz="2400" dirty="0"/>
              <a:t>6</a:t>
            </a:r>
            <a:r>
              <a:rPr lang="es-ES_tradnl" sz="2400" dirty="0" smtClean="0"/>
              <a:t>. </a:t>
            </a:r>
            <a:r>
              <a:rPr lang="es-ES_tradnl" sz="2400" dirty="0"/>
              <a:t>¿Conocéis otros términos del lenguaje juvenil y/o coloquial alemán o español que estén compuestos o derivados de otras lenguas? Aportad ejemplos y explicadlos. </a:t>
            </a:r>
            <a:endParaRPr lang="es-ES_tradnl" sz="2400" dirty="0" smtClean="0"/>
          </a:p>
          <a:p>
            <a:endParaRPr lang="de-DE" sz="2400" dirty="0"/>
          </a:p>
          <a:p>
            <a:r>
              <a:rPr lang="es-ES_tradnl" sz="2400" dirty="0" smtClean="0"/>
              <a:t>7. </a:t>
            </a:r>
            <a:r>
              <a:rPr lang="es-ES_tradnl" sz="2400" dirty="0"/>
              <a:t>Intercambiad vuestras opiniones sobre los diferentes hábitos en la sociedad actual a la hora de comer.  </a:t>
            </a:r>
            <a:endParaRPr lang="es-ES_tradnl" sz="2400" dirty="0" smtClean="0"/>
          </a:p>
          <a:p>
            <a:endParaRPr lang="es-ES_tradnl" sz="24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5805264"/>
            <a:ext cx="1092708" cy="886968"/>
          </a:xfrm>
          <a:prstGeom prst="rect">
            <a:avLst/>
          </a:prstGeom>
        </p:spPr>
      </p:pic>
    </p:spTree>
    <p:extLst>
      <p:ext uri="{BB962C8B-B14F-4D97-AF65-F5344CB8AC3E}">
        <p14:creationId xmlns:p14="http://schemas.microsoft.com/office/powerpoint/2010/main" val="21837425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sz="3000" dirty="0" err="1" smtClean="0">
                <a:solidFill>
                  <a:srgbClr val="0070C0"/>
                </a:solidFill>
              </a:rPr>
              <a:t>Mediación</a:t>
            </a:r>
            <a:r>
              <a:rPr lang="de-DE" sz="3000" dirty="0" smtClean="0">
                <a:solidFill>
                  <a:srgbClr val="0070C0"/>
                </a:solidFill>
              </a:rPr>
              <a:t> </a:t>
            </a:r>
            <a:r>
              <a:rPr lang="de-DE" sz="3000" dirty="0" err="1" smtClean="0">
                <a:solidFill>
                  <a:srgbClr val="0070C0"/>
                </a:solidFill>
              </a:rPr>
              <a:t>para</a:t>
            </a:r>
            <a:r>
              <a:rPr lang="de-DE" sz="3000" dirty="0" smtClean="0">
                <a:solidFill>
                  <a:srgbClr val="0070C0"/>
                </a:solidFill>
              </a:rPr>
              <a:t> </a:t>
            </a:r>
            <a:r>
              <a:rPr lang="de-DE" sz="3000" dirty="0" err="1" smtClean="0">
                <a:solidFill>
                  <a:srgbClr val="0070C0"/>
                </a:solidFill>
              </a:rPr>
              <a:t>avanzados</a:t>
            </a:r>
            <a:r>
              <a:rPr lang="de-DE" sz="3000" dirty="0" smtClean="0">
                <a:solidFill>
                  <a:srgbClr val="0070C0"/>
                </a:solidFill>
              </a:rPr>
              <a:t> </a:t>
            </a:r>
            <a:r>
              <a:rPr lang="de-DE" sz="3000" dirty="0" err="1" smtClean="0">
                <a:solidFill>
                  <a:srgbClr val="0070C0"/>
                </a:solidFill>
              </a:rPr>
              <a:t>esp</a:t>
            </a:r>
            <a:r>
              <a:rPr lang="de-DE" sz="3000" dirty="0" smtClean="0">
                <a:solidFill>
                  <a:srgbClr val="0070C0"/>
                </a:solidFill>
              </a:rPr>
              <a:t>.-</a:t>
            </a:r>
            <a:r>
              <a:rPr lang="de-DE" sz="3000" dirty="0" err="1" smtClean="0">
                <a:solidFill>
                  <a:srgbClr val="0070C0"/>
                </a:solidFill>
              </a:rPr>
              <a:t>alemán</a:t>
            </a:r>
            <a:r>
              <a:rPr lang="de-DE" sz="3000" dirty="0" smtClean="0">
                <a:solidFill>
                  <a:srgbClr val="0070C0"/>
                </a:solidFill>
              </a:rPr>
              <a:t> – </a:t>
            </a:r>
            <a:r>
              <a:rPr lang="de-DE" sz="3000" b="1" dirty="0" err="1" smtClean="0">
                <a:solidFill>
                  <a:srgbClr val="0070C0"/>
                </a:solidFill>
              </a:rPr>
              <a:t>algo</a:t>
            </a:r>
            <a:r>
              <a:rPr lang="de-DE" sz="3000" b="1" dirty="0" smtClean="0">
                <a:solidFill>
                  <a:srgbClr val="0070C0"/>
                </a:solidFill>
              </a:rPr>
              <a:t> </a:t>
            </a:r>
            <a:r>
              <a:rPr lang="de-DE" sz="3000" b="1" dirty="0" err="1" smtClean="0">
                <a:solidFill>
                  <a:srgbClr val="0070C0"/>
                </a:solidFill>
              </a:rPr>
              <a:t>menos</a:t>
            </a:r>
            <a:r>
              <a:rPr lang="de-DE" sz="3000" dirty="0" smtClean="0">
                <a:solidFill>
                  <a:srgbClr val="0070C0"/>
                </a:solidFill>
              </a:rPr>
              <a:t/>
            </a:r>
            <a:br>
              <a:rPr lang="de-DE" sz="3000" dirty="0" smtClean="0">
                <a:solidFill>
                  <a:srgbClr val="0070C0"/>
                </a:solidFill>
              </a:rPr>
            </a:br>
            <a:r>
              <a:rPr lang="de-DE" sz="3000" dirty="0" err="1" smtClean="0">
                <a:solidFill>
                  <a:srgbClr val="0070C0"/>
                </a:solidFill>
              </a:rPr>
              <a:t>Entrevista</a:t>
            </a:r>
            <a:r>
              <a:rPr lang="de-DE" sz="3000" dirty="0" smtClean="0">
                <a:solidFill>
                  <a:srgbClr val="0070C0"/>
                </a:solidFill>
              </a:rPr>
              <a:t> </a:t>
            </a:r>
            <a:r>
              <a:rPr lang="de-DE" sz="3000" dirty="0" err="1" smtClean="0">
                <a:solidFill>
                  <a:srgbClr val="0070C0"/>
                </a:solidFill>
              </a:rPr>
              <a:t>con</a:t>
            </a:r>
            <a:r>
              <a:rPr lang="de-DE" sz="3000" dirty="0" smtClean="0">
                <a:solidFill>
                  <a:srgbClr val="0070C0"/>
                </a:solidFill>
              </a:rPr>
              <a:t> Pep </a:t>
            </a:r>
            <a:r>
              <a:rPr lang="de-DE" sz="3000" dirty="0" err="1" smtClean="0">
                <a:solidFill>
                  <a:srgbClr val="0070C0"/>
                </a:solidFill>
              </a:rPr>
              <a:t>Guardiola</a:t>
            </a:r>
            <a:r>
              <a:rPr lang="de-DE" sz="3000" dirty="0" smtClean="0">
                <a:solidFill>
                  <a:srgbClr val="0070C0"/>
                </a:solidFill>
              </a:rPr>
              <a:t> (</a:t>
            </a:r>
            <a:r>
              <a:rPr lang="de-DE" sz="3000" dirty="0" err="1" smtClean="0">
                <a:solidFill>
                  <a:srgbClr val="0070C0"/>
                </a:solidFill>
              </a:rPr>
              <a:t>extracto</a:t>
            </a:r>
            <a:r>
              <a:rPr lang="de-DE" sz="3000" dirty="0" smtClean="0">
                <a:solidFill>
                  <a:srgbClr val="0070C0"/>
                </a:solidFill>
              </a:rPr>
              <a:t>) </a:t>
            </a:r>
            <a:endParaRPr lang="de-DE" sz="3000" dirty="0">
              <a:solidFill>
                <a:srgbClr val="0070C0"/>
              </a:solidFill>
            </a:endParaRPr>
          </a:p>
        </p:txBody>
      </p:sp>
      <p:sp>
        <p:nvSpPr>
          <p:cNvPr id="3" name="Inhaltsplatzhalter 2"/>
          <p:cNvSpPr>
            <a:spLocks noGrp="1"/>
          </p:cNvSpPr>
          <p:nvPr>
            <p:ph idx="1"/>
          </p:nvPr>
        </p:nvSpPr>
        <p:spPr/>
        <p:txBody>
          <a:bodyPr/>
          <a:lstStyle/>
          <a:p>
            <a:endParaRPr lang="de-DE" dirty="0" smtClean="0"/>
          </a:p>
          <a:p>
            <a:r>
              <a:rPr lang="de-DE" dirty="0" err="1" smtClean="0">
                <a:solidFill>
                  <a:srgbClr val="C00000"/>
                </a:solidFill>
              </a:rPr>
              <a:t>Tarea</a:t>
            </a:r>
            <a:r>
              <a:rPr lang="de-DE" dirty="0" smtClean="0"/>
              <a:t>: tu </a:t>
            </a:r>
            <a:r>
              <a:rPr lang="de-DE" dirty="0" err="1" smtClean="0"/>
              <a:t>amigo</a:t>
            </a:r>
            <a:r>
              <a:rPr lang="de-DE" dirty="0" smtClean="0"/>
              <a:t> </a:t>
            </a:r>
            <a:r>
              <a:rPr lang="de-DE" dirty="0" err="1" smtClean="0"/>
              <a:t>alemán</a:t>
            </a:r>
            <a:r>
              <a:rPr lang="de-DE" dirty="0" smtClean="0"/>
              <a:t> ha </a:t>
            </a:r>
            <a:r>
              <a:rPr lang="de-DE" dirty="0" err="1" smtClean="0"/>
              <a:t>visto</a:t>
            </a:r>
            <a:r>
              <a:rPr lang="de-DE" dirty="0" smtClean="0"/>
              <a:t> </a:t>
            </a:r>
            <a:r>
              <a:rPr lang="de-DE" dirty="0" err="1" smtClean="0"/>
              <a:t>una</a:t>
            </a:r>
            <a:r>
              <a:rPr lang="de-DE" dirty="0" smtClean="0"/>
              <a:t> </a:t>
            </a:r>
            <a:r>
              <a:rPr lang="de-DE" dirty="0" err="1" smtClean="0"/>
              <a:t>entrevista</a:t>
            </a:r>
            <a:r>
              <a:rPr lang="de-DE" dirty="0" smtClean="0"/>
              <a:t> </a:t>
            </a:r>
            <a:r>
              <a:rPr lang="de-DE" dirty="0" err="1" smtClean="0"/>
              <a:t>con</a:t>
            </a:r>
            <a:r>
              <a:rPr lang="de-DE" dirty="0" smtClean="0"/>
              <a:t> </a:t>
            </a:r>
            <a:r>
              <a:rPr lang="de-DE" dirty="0" err="1" smtClean="0"/>
              <a:t>Guardiola</a:t>
            </a:r>
            <a:r>
              <a:rPr lang="de-DE" dirty="0" smtClean="0"/>
              <a:t> en </a:t>
            </a:r>
            <a:r>
              <a:rPr lang="de-DE" dirty="0" err="1" smtClean="0"/>
              <a:t>un</a:t>
            </a:r>
            <a:r>
              <a:rPr lang="de-DE" dirty="0" smtClean="0"/>
              <a:t> </a:t>
            </a:r>
            <a:r>
              <a:rPr lang="de-DE" dirty="0" err="1" smtClean="0"/>
              <a:t>periódico</a:t>
            </a:r>
            <a:r>
              <a:rPr lang="de-DE" dirty="0" smtClean="0"/>
              <a:t> </a:t>
            </a:r>
            <a:r>
              <a:rPr lang="de-DE" dirty="0" err="1" smtClean="0"/>
              <a:t>español</a:t>
            </a:r>
            <a:r>
              <a:rPr lang="de-DE" dirty="0" smtClean="0"/>
              <a:t>. </a:t>
            </a:r>
            <a:r>
              <a:rPr lang="de-DE" dirty="0" err="1" smtClean="0"/>
              <a:t>No</a:t>
            </a:r>
            <a:r>
              <a:rPr lang="de-DE" dirty="0" smtClean="0"/>
              <a:t> </a:t>
            </a:r>
            <a:r>
              <a:rPr lang="de-DE" dirty="0" err="1" smtClean="0"/>
              <a:t>sabe</a:t>
            </a:r>
            <a:r>
              <a:rPr lang="de-DE" dirty="0" smtClean="0"/>
              <a:t> </a:t>
            </a:r>
            <a:r>
              <a:rPr lang="de-DE" dirty="0" err="1" smtClean="0"/>
              <a:t>español</a:t>
            </a:r>
            <a:r>
              <a:rPr lang="de-DE" dirty="0" smtClean="0"/>
              <a:t>, </a:t>
            </a:r>
            <a:r>
              <a:rPr lang="de-DE" dirty="0" err="1" smtClean="0"/>
              <a:t>pero</a:t>
            </a:r>
            <a:r>
              <a:rPr lang="de-DE" dirty="0" smtClean="0"/>
              <a:t> </a:t>
            </a:r>
            <a:r>
              <a:rPr lang="de-DE" dirty="0" err="1" smtClean="0"/>
              <a:t>ve</a:t>
            </a:r>
            <a:r>
              <a:rPr lang="de-DE" dirty="0" smtClean="0"/>
              <a:t> </a:t>
            </a:r>
            <a:r>
              <a:rPr lang="de-DE" dirty="0" err="1" smtClean="0"/>
              <a:t>que</a:t>
            </a:r>
            <a:r>
              <a:rPr lang="de-DE" dirty="0" smtClean="0"/>
              <a:t> </a:t>
            </a:r>
            <a:r>
              <a:rPr lang="de-DE" dirty="0" err="1" smtClean="0"/>
              <a:t>habla</a:t>
            </a:r>
            <a:r>
              <a:rPr lang="de-DE" dirty="0" smtClean="0"/>
              <a:t> del „Bayern“ y </a:t>
            </a:r>
            <a:r>
              <a:rPr lang="de-DE" dirty="0" err="1" smtClean="0"/>
              <a:t>comprende</a:t>
            </a:r>
            <a:r>
              <a:rPr lang="de-DE" dirty="0" smtClean="0"/>
              <a:t> la </a:t>
            </a:r>
            <a:r>
              <a:rPr lang="de-DE" dirty="0" err="1" smtClean="0"/>
              <a:t>palabra</a:t>
            </a:r>
            <a:r>
              <a:rPr lang="de-DE" dirty="0" smtClean="0"/>
              <a:t> „</a:t>
            </a:r>
            <a:r>
              <a:rPr lang="de-DE" dirty="0" err="1" smtClean="0"/>
              <a:t>crítica</a:t>
            </a:r>
            <a:r>
              <a:rPr lang="de-DE" dirty="0" smtClean="0"/>
              <a:t>“ ; </a:t>
            </a:r>
            <a:r>
              <a:rPr lang="de-DE" dirty="0" err="1" smtClean="0"/>
              <a:t>quiere</a:t>
            </a:r>
            <a:r>
              <a:rPr lang="de-DE" dirty="0" smtClean="0"/>
              <a:t> </a:t>
            </a:r>
            <a:r>
              <a:rPr lang="de-DE" dirty="0" err="1" smtClean="0"/>
              <a:t>saber</a:t>
            </a:r>
            <a:r>
              <a:rPr lang="de-DE" dirty="0" smtClean="0"/>
              <a:t> </a:t>
            </a:r>
            <a:r>
              <a:rPr lang="de-DE" dirty="0" err="1" smtClean="0"/>
              <a:t>qué</a:t>
            </a:r>
            <a:r>
              <a:rPr lang="de-DE" dirty="0" smtClean="0"/>
              <a:t> ha </a:t>
            </a:r>
            <a:r>
              <a:rPr lang="de-DE" dirty="0" err="1" smtClean="0"/>
              <a:t>dicho</a:t>
            </a:r>
            <a:r>
              <a:rPr lang="de-DE" dirty="0" smtClean="0"/>
              <a:t> </a:t>
            </a:r>
            <a:r>
              <a:rPr lang="de-DE" dirty="0" err="1" smtClean="0"/>
              <a:t>sobre</a:t>
            </a:r>
            <a:r>
              <a:rPr lang="de-DE" dirty="0" smtClean="0"/>
              <a:t> los </a:t>
            </a:r>
            <a:r>
              <a:rPr lang="de-DE" dirty="0" err="1" smtClean="0"/>
              <a:t>alemanes</a:t>
            </a:r>
            <a:r>
              <a:rPr lang="de-DE" dirty="0" smtClean="0"/>
              <a:t>. </a:t>
            </a:r>
          </a:p>
          <a:p>
            <a:endParaRPr lang="de-DE" dirty="0"/>
          </a:p>
          <a:p>
            <a:endParaRPr lang="de-DE"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5805264"/>
            <a:ext cx="1092708" cy="886968"/>
          </a:xfrm>
          <a:prstGeom prst="rect">
            <a:avLst/>
          </a:prstGeom>
        </p:spPr>
      </p:pic>
    </p:spTree>
    <p:extLst>
      <p:ext uri="{BB962C8B-B14F-4D97-AF65-F5344CB8AC3E}">
        <p14:creationId xmlns:p14="http://schemas.microsoft.com/office/powerpoint/2010/main" val="684936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Autofit/>
          </a:bodyPr>
          <a:lstStyle/>
          <a:p>
            <a:pPr marL="0" indent="0">
              <a:buNone/>
            </a:pPr>
            <a:r>
              <a:rPr lang="de-DE" sz="2000" b="1" dirty="0" err="1" smtClean="0">
                <a:solidFill>
                  <a:srgbClr val="C00000"/>
                </a:solidFill>
              </a:rPr>
              <a:t>Texto</a:t>
            </a:r>
            <a:r>
              <a:rPr lang="de-DE" sz="2000" b="1" dirty="0" smtClean="0">
                <a:solidFill>
                  <a:srgbClr val="C00000"/>
                </a:solidFill>
              </a:rPr>
              <a:t> de la </a:t>
            </a:r>
            <a:r>
              <a:rPr lang="de-DE" sz="2000" b="1" dirty="0" err="1" smtClean="0">
                <a:solidFill>
                  <a:srgbClr val="C00000"/>
                </a:solidFill>
              </a:rPr>
              <a:t>entrevista</a:t>
            </a:r>
            <a:r>
              <a:rPr lang="de-DE" sz="2000" b="1" dirty="0" smtClean="0">
                <a:solidFill>
                  <a:srgbClr val="C00000"/>
                </a:solidFill>
              </a:rPr>
              <a:t>: </a:t>
            </a:r>
          </a:p>
          <a:p>
            <a:pPr marL="0" indent="0">
              <a:buNone/>
            </a:pPr>
            <a:r>
              <a:rPr lang="es-ES_tradnl" sz="2000" b="1" dirty="0" smtClean="0"/>
              <a:t>Guardiola</a:t>
            </a:r>
            <a:r>
              <a:rPr lang="es-ES_tradnl" sz="2000" b="1" dirty="0"/>
              <a:t>: La rueda de prensa más esperada</a:t>
            </a:r>
            <a:endParaRPr lang="de-DE" sz="2000" b="1" dirty="0"/>
          </a:p>
          <a:p>
            <a:pPr marL="0" indent="0">
              <a:buNone/>
            </a:pPr>
            <a:r>
              <a:rPr lang="es-ES_tradnl" sz="2000" b="1" dirty="0"/>
              <a:t>Pep Guardiola comparece ante los medios de comunicación alemanes una vez se ha conocido su fichaje por el Manchester City </a:t>
            </a:r>
            <a:endParaRPr lang="de-DE" sz="2000" dirty="0"/>
          </a:p>
          <a:p>
            <a:r>
              <a:rPr lang="es-ES_tradnl" sz="2000" dirty="0" smtClean="0"/>
              <a:t>11.49</a:t>
            </a:r>
            <a:r>
              <a:rPr lang="es-ES_tradnl" sz="2000" dirty="0"/>
              <a:t>. "Hablaré del City cuando esté en Inglaterra, no ahora".</a:t>
            </a:r>
            <a:endParaRPr lang="de-DE" sz="2000" dirty="0"/>
          </a:p>
          <a:p>
            <a:r>
              <a:rPr lang="es-ES_tradnl" sz="2000" dirty="0"/>
              <a:t>11.45. Duras críticas de Pep Guardiola a la prensa alemana. El técnico catalán lamenta que en los tiempos de hoy en día no se respete la figura del entrenador y que haya medios que desde que está en el Bayern no le hayan preguntado por temas puramente futbolísticos. "Estoy aquí porque tengo que estar aquí. No existe respeto hacia los entrenadores. Hay medios que no me han hecho ninguna pregunta de fútbol en tres años".</a:t>
            </a:r>
            <a:endParaRPr lang="de-DE" sz="2000" dirty="0"/>
          </a:p>
          <a:p>
            <a:r>
              <a:rPr lang="es-ES_tradnl" sz="2000" dirty="0"/>
              <a:t>11.40. "Sé que una situación como esta no ha sucedido antes, que un manager deje el Bayern. Normalmente es el Bayern el que prescinde de un manager, pero nos quedan todavía cuatro meses por delante y debemos seguir trabajando</a:t>
            </a:r>
            <a:r>
              <a:rPr lang="es-ES_tradnl" sz="2000" dirty="0" smtClean="0"/>
              <a:t>". </a:t>
            </a:r>
            <a:r>
              <a:rPr lang="es-ES_tradnl" sz="1000" dirty="0" smtClean="0"/>
              <a:t>es/es/noticias/alemania/guardiola-rueda-prensa-mas-esperada-4873951</a:t>
            </a:r>
            <a:endParaRPr lang="de-DE" sz="1000" b="1" dirty="0" smtClean="0"/>
          </a:p>
          <a:p>
            <a:endParaRPr lang="de-DE" sz="2000" dirty="0"/>
          </a:p>
          <a:p>
            <a:endParaRPr lang="de-DE" sz="2000" dirty="0"/>
          </a:p>
        </p:txBody>
      </p:sp>
    </p:spTree>
    <p:extLst>
      <p:ext uri="{BB962C8B-B14F-4D97-AF65-F5344CB8AC3E}">
        <p14:creationId xmlns:p14="http://schemas.microsoft.com/office/powerpoint/2010/main" val="13478513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algn="ctr"/>
            <a:endParaRPr lang="de-DE" dirty="0" smtClean="0"/>
          </a:p>
          <a:p>
            <a:pPr algn="ctr"/>
            <a:endParaRPr lang="de-DE" dirty="0"/>
          </a:p>
          <a:p>
            <a:pPr marL="0" indent="0" algn="ctr">
              <a:buNone/>
            </a:pPr>
            <a:r>
              <a:rPr lang="de-DE" dirty="0" smtClean="0">
                <a:solidFill>
                  <a:srgbClr val="FF0000"/>
                </a:solidFill>
              </a:rPr>
              <a:t>¡Muchas </a:t>
            </a:r>
            <a:r>
              <a:rPr lang="de-DE" dirty="0" err="1" smtClean="0">
                <a:solidFill>
                  <a:srgbClr val="FF0000"/>
                </a:solidFill>
              </a:rPr>
              <a:t>gracias</a:t>
            </a:r>
            <a:r>
              <a:rPr lang="de-DE" dirty="0" smtClean="0">
                <a:solidFill>
                  <a:srgbClr val="FF0000"/>
                </a:solidFill>
              </a:rPr>
              <a:t> </a:t>
            </a:r>
            <a:r>
              <a:rPr lang="de-DE" dirty="0" err="1" smtClean="0">
                <a:solidFill>
                  <a:srgbClr val="FF0000"/>
                </a:solidFill>
              </a:rPr>
              <a:t>por</a:t>
            </a:r>
            <a:r>
              <a:rPr lang="de-DE" dirty="0" smtClean="0">
                <a:solidFill>
                  <a:srgbClr val="FF0000"/>
                </a:solidFill>
              </a:rPr>
              <a:t> </a:t>
            </a:r>
            <a:r>
              <a:rPr lang="de-DE" dirty="0" err="1" smtClean="0">
                <a:solidFill>
                  <a:srgbClr val="FF0000"/>
                </a:solidFill>
              </a:rPr>
              <a:t>su</a:t>
            </a:r>
            <a:r>
              <a:rPr lang="de-DE" dirty="0" smtClean="0">
                <a:solidFill>
                  <a:srgbClr val="FF0000"/>
                </a:solidFill>
              </a:rPr>
              <a:t> </a:t>
            </a:r>
            <a:r>
              <a:rPr lang="de-DE" dirty="0" err="1" smtClean="0">
                <a:solidFill>
                  <a:srgbClr val="FF0000"/>
                </a:solidFill>
              </a:rPr>
              <a:t>atención</a:t>
            </a:r>
            <a:r>
              <a:rPr lang="de-DE" dirty="0" smtClean="0">
                <a:solidFill>
                  <a:srgbClr val="FF0000"/>
                </a:solidFill>
              </a:rPr>
              <a:t>!</a:t>
            </a:r>
          </a:p>
          <a:p>
            <a:pPr marL="0" indent="0">
              <a:buNone/>
            </a:pPr>
            <a:endParaRPr lang="de-DE" dirty="0" smtClean="0"/>
          </a:p>
          <a:p>
            <a:pPr marL="0" indent="0">
              <a:buNone/>
            </a:pPr>
            <a:endParaRPr lang="de-DE" dirty="0"/>
          </a:p>
          <a:p>
            <a:pPr marL="0" indent="0">
              <a:buNone/>
            </a:pPr>
            <a:endParaRPr lang="de-DE" dirty="0"/>
          </a:p>
        </p:txBody>
      </p:sp>
      <p:sp>
        <p:nvSpPr>
          <p:cNvPr id="4" name="Foliennummernplatzhalter 3"/>
          <p:cNvSpPr>
            <a:spLocks noGrp="1"/>
          </p:cNvSpPr>
          <p:nvPr>
            <p:ph type="sldNum" sz="quarter" idx="12"/>
          </p:nvPr>
        </p:nvSpPr>
        <p:spPr/>
        <p:txBody>
          <a:bodyPr/>
          <a:lstStyle/>
          <a:p>
            <a:fld id="{19407BA8-D56C-4F61-809A-C30FDE70E30D}" type="slidenum">
              <a:rPr lang="de-DE" smtClean="0"/>
              <a:t>25</a:t>
            </a:fld>
            <a:endParaRPr lang="de-DE"/>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726" y="4077072"/>
            <a:ext cx="2340254" cy="18722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Grafik 6" descr=" Bild in Originalgröße anzeigen  "/>
          <p:cNvPicPr/>
          <p:nvPr/>
        </p:nvPicPr>
        <p:blipFill>
          <a:blip r:embed="rId3">
            <a:extLst>
              <a:ext uri="{28A0092B-C50C-407E-A947-70E740481C1C}">
                <a14:useLocalDpi xmlns:a14="http://schemas.microsoft.com/office/drawing/2010/main" val="0"/>
              </a:ext>
            </a:extLst>
          </a:blip>
          <a:srcRect/>
          <a:stretch>
            <a:fillRect/>
          </a:stretch>
        </p:blipFill>
        <p:spPr bwMode="auto">
          <a:xfrm>
            <a:off x="5220072" y="3933056"/>
            <a:ext cx="2376264" cy="1800200"/>
          </a:xfrm>
          <a:prstGeom prst="rect">
            <a:avLst/>
          </a:prstGeom>
          <a:noFill/>
          <a:ln>
            <a:noFill/>
          </a:ln>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504" y="5805264"/>
            <a:ext cx="1092708" cy="886968"/>
          </a:xfrm>
          <a:prstGeom prst="rect">
            <a:avLst/>
          </a:prstGeom>
        </p:spPr>
      </p:pic>
    </p:spTree>
    <p:extLst>
      <p:ext uri="{BB962C8B-B14F-4D97-AF65-F5344CB8AC3E}">
        <p14:creationId xmlns:p14="http://schemas.microsoft.com/office/powerpoint/2010/main" val="24094960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332656"/>
            <a:ext cx="8229600" cy="1143000"/>
          </a:xfrm>
        </p:spPr>
        <p:txBody>
          <a:bodyPr>
            <a:normAutofit fontScale="90000"/>
          </a:bodyPr>
          <a:lstStyle/>
          <a:p>
            <a:r>
              <a:rPr lang="de-DE" dirty="0" smtClean="0"/>
              <a:t/>
            </a:r>
            <a:br>
              <a:rPr lang="de-DE" dirty="0" smtClean="0"/>
            </a:br>
            <a:r>
              <a:rPr lang="de-DE" b="1" dirty="0" err="1" smtClean="0">
                <a:solidFill>
                  <a:srgbClr val="0070C0"/>
                </a:solidFill>
              </a:rPr>
              <a:t>El</a:t>
            </a:r>
            <a:r>
              <a:rPr lang="de-DE" b="1" dirty="0" smtClean="0">
                <a:solidFill>
                  <a:srgbClr val="0070C0"/>
                </a:solidFill>
              </a:rPr>
              <a:t> </a:t>
            </a:r>
            <a:r>
              <a:rPr lang="de-DE" b="1" dirty="0" err="1">
                <a:solidFill>
                  <a:srgbClr val="0070C0"/>
                </a:solidFill>
              </a:rPr>
              <a:t>por</a:t>
            </a:r>
            <a:r>
              <a:rPr lang="de-DE" b="1" dirty="0">
                <a:solidFill>
                  <a:srgbClr val="0070C0"/>
                </a:solidFill>
              </a:rPr>
              <a:t> </a:t>
            </a:r>
            <a:r>
              <a:rPr lang="de-DE" b="1" dirty="0" err="1">
                <a:solidFill>
                  <a:srgbClr val="0070C0"/>
                </a:solidFill>
              </a:rPr>
              <a:t>qué</a:t>
            </a:r>
            <a:r>
              <a:rPr lang="de-DE" b="1" dirty="0">
                <a:solidFill>
                  <a:srgbClr val="0070C0"/>
                </a:solidFill>
              </a:rPr>
              <a:t> de la </a:t>
            </a:r>
            <a:r>
              <a:rPr lang="de-DE" b="1" dirty="0" err="1">
                <a:solidFill>
                  <a:srgbClr val="0070C0"/>
                </a:solidFill>
              </a:rPr>
              <a:t>introducción</a:t>
            </a:r>
            <a:r>
              <a:rPr lang="de-DE" b="1" dirty="0">
                <a:solidFill>
                  <a:srgbClr val="0070C0"/>
                </a:solidFill>
              </a:rPr>
              <a:t> de la </a:t>
            </a:r>
            <a:r>
              <a:rPr lang="de-DE" b="1" dirty="0" err="1">
                <a:solidFill>
                  <a:srgbClr val="0070C0"/>
                </a:solidFill>
              </a:rPr>
              <a:t>tarea</a:t>
            </a:r>
            <a:r>
              <a:rPr lang="de-DE" b="1" dirty="0">
                <a:solidFill>
                  <a:srgbClr val="0070C0"/>
                </a:solidFill>
              </a:rPr>
              <a:t/>
            </a:r>
            <a:br>
              <a:rPr lang="de-DE" b="1" dirty="0">
                <a:solidFill>
                  <a:srgbClr val="0070C0"/>
                </a:solidFill>
              </a:rPr>
            </a:br>
            <a:endParaRPr lang="de-DE" b="1" dirty="0">
              <a:solidFill>
                <a:srgbClr val="0070C0"/>
              </a:solidFill>
            </a:endParaRPr>
          </a:p>
        </p:txBody>
      </p:sp>
      <p:sp>
        <p:nvSpPr>
          <p:cNvPr id="3" name="Inhaltsplatzhalter 2"/>
          <p:cNvSpPr>
            <a:spLocks noGrp="1"/>
          </p:cNvSpPr>
          <p:nvPr>
            <p:ph idx="1"/>
          </p:nvPr>
        </p:nvSpPr>
        <p:spPr/>
        <p:txBody>
          <a:bodyPr>
            <a:normAutofit fontScale="85000" lnSpcReduction="20000"/>
          </a:bodyPr>
          <a:lstStyle/>
          <a:p>
            <a:pPr marL="0" indent="0">
              <a:buNone/>
            </a:pPr>
            <a:r>
              <a:rPr lang="de-DE" b="1" dirty="0" err="1" smtClean="0">
                <a:solidFill>
                  <a:srgbClr val="C00000"/>
                </a:solidFill>
              </a:rPr>
              <a:t>Información</a:t>
            </a:r>
            <a:r>
              <a:rPr lang="de-DE" b="1" dirty="0" smtClean="0">
                <a:solidFill>
                  <a:srgbClr val="C00000"/>
                </a:solidFill>
              </a:rPr>
              <a:t> </a:t>
            </a:r>
            <a:r>
              <a:rPr lang="de-DE" b="1" dirty="0" err="1" smtClean="0">
                <a:solidFill>
                  <a:srgbClr val="C00000"/>
                </a:solidFill>
              </a:rPr>
              <a:t>preliminar</a:t>
            </a:r>
            <a:r>
              <a:rPr lang="de-DE" b="1" dirty="0" smtClean="0">
                <a:solidFill>
                  <a:srgbClr val="C00000"/>
                </a:solidFill>
              </a:rPr>
              <a:t>:</a:t>
            </a:r>
          </a:p>
          <a:p>
            <a:r>
              <a:rPr lang="de-DE" dirty="0" err="1" smtClean="0"/>
              <a:t>Implementación</a:t>
            </a:r>
            <a:r>
              <a:rPr lang="de-DE" dirty="0" smtClean="0"/>
              <a:t> de ELE en los </a:t>
            </a:r>
            <a:r>
              <a:rPr lang="de-DE" dirty="0" err="1" smtClean="0"/>
              <a:t>años</a:t>
            </a:r>
            <a:r>
              <a:rPr lang="de-DE" dirty="0" smtClean="0"/>
              <a:t> 70 del </a:t>
            </a:r>
            <a:r>
              <a:rPr lang="de-DE" dirty="0" err="1" smtClean="0"/>
              <a:t>siglo</a:t>
            </a:r>
            <a:r>
              <a:rPr lang="de-DE" dirty="0" smtClean="0"/>
              <a:t> </a:t>
            </a:r>
            <a:r>
              <a:rPr lang="de-DE" dirty="0" err="1" smtClean="0"/>
              <a:t>pasado</a:t>
            </a:r>
            <a:r>
              <a:rPr lang="de-DE" dirty="0" smtClean="0"/>
              <a:t>, en la </a:t>
            </a:r>
            <a:r>
              <a:rPr lang="de-DE" dirty="0" err="1" smtClean="0"/>
              <a:t>enseñanza</a:t>
            </a:r>
            <a:r>
              <a:rPr lang="de-DE" dirty="0" smtClean="0"/>
              <a:t> </a:t>
            </a:r>
            <a:r>
              <a:rPr lang="de-DE" dirty="0" err="1" smtClean="0"/>
              <a:t>reglada</a:t>
            </a:r>
            <a:r>
              <a:rPr lang="de-DE" dirty="0" smtClean="0"/>
              <a:t> en </a:t>
            </a:r>
            <a:r>
              <a:rPr lang="de-DE" dirty="0" err="1" smtClean="0"/>
              <a:t>Alemania</a:t>
            </a:r>
            <a:r>
              <a:rPr lang="de-DE" dirty="0" smtClean="0"/>
              <a:t>;</a:t>
            </a:r>
          </a:p>
          <a:p>
            <a:pPr marL="0" indent="0">
              <a:buNone/>
            </a:pPr>
            <a:endParaRPr lang="de-DE" dirty="0" smtClean="0"/>
          </a:p>
          <a:p>
            <a:r>
              <a:rPr lang="de-DE" dirty="0" err="1" smtClean="0"/>
              <a:t>Clase</a:t>
            </a:r>
            <a:r>
              <a:rPr lang="de-DE" dirty="0" smtClean="0"/>
              <a:t> de ELE </a:t>
            </a:r>
            <a:r>
              <a:rPr lang="de-DE" dirty="0" err="1" smtClean="0"/>
              <a:t>caracterizada</a:t>
            </a:r>
            <a:r>
              <a:rPr lang="de-DE" dirty="0" smtClean="0"/>
              <a:t> </a:t>
            </a:r>
            <a:r>
              <a:rPr lang="de-DE" dirty="0" err="1" smtClean="0"/>
              <a:t>por</a:t>
            </a:r>
            <a:r>
              <a:rPr lang="de-DE" dirty="0" smtClean="0"/>
              <a:t> „</a:t>
            </a:r>
            <a:r>
              <a:rPr lang="de-DE" dirty="0" err="1" smtClean="0"/>
              <a:t>monolingüísmo</a:t>
            </a:r>
            <a:r>
              <a:rPr lang="de-DE" dirty="0" smtClean="0"/>
              <a:t>“: </a:t>
            </a:r>
            <a:r>
              <a:rPr lang="de-DE" dirty="0" err="1" smtClean="0"/>
              <a:t>exclusión</a:t>
            </a:r>
            <a:r>
              <a:rPr lang="de-DE" dirty="0" smtClean="0"/>
              <a:t> del </a:t>
            </a:r>
            <a:r>
              <a:rPr lang="de-DE" dirty="0" err="1" smtClean="0"/>
              <a:t>uso</a:t>
            </a:r>
            <a:r>
              <a:rPr lang="de-DE" dirty="0" smtClean="0"/>
              <a:t> de la </a:t>
            </a:r>
            <a:r>
              <a:rPr lang="de-DE" dirty="0" err="1" smtClean="0"/>
              <a:t>lengua</a:t>
            </a:r>
            <a:r>
              <a:rPr lang="de-DE" dirty="0" smtClean="0"/>
              <a:t> </a:t>
            </a:r>
            <a:r>
              <a:rPr lang="de-DE" dirty="0" err="1" smtClean="0"/>
              <a:t>materna</a:t>
            </a:r>
            <a:r>
              <a:rPr lang="de-DE" dirty="0" smtClean="0"/>
              <a:t> o </a:t>
            </a:r>
            <a:r>
              <a:rPr lang="de-DE" dirty="0" err="1" smtClean="0"/>
              <a:t>vehicular</a:t>
            </a:r>
            <a:r>
              <a:rPr lang="de-DE" dirty="0" smtClean="0"/>
              <a:t> (</a:t>
            </a:r>
            <a:r>
              <a:rPr lang="de-DE" dirty="0" err="1" smtClean="0"/>
              <a:t>alemán</a:t>
            </a:r>
            <a:r>
              <a:rPr lang="de-DE" dirty="0" smtClean="0"/>
              <a:t>) del </a:t>
            </a:r>
            <a:r>
              <a:rPr lang="de-DE" dirty="0" err="1" smtClean="0"/>
              <a:t>alumnado</a:t>
            </a:r>
            <a:r>
              <a:rPr lang="de-DE" dirty="0" smtClean="0"/>
              <a:t>;</a:t>
            </a:r>
          </a:p>
          <a:p>
            <a:pPr marL="0" indent="0">
              <a:buNone/>
            </a:pPr>
            <a:r>
              <a:rPr lang="de-DE" dirty="0"/>
              <a:t> </a:t>
            </a:r>
            <a:r>
              <a:rPr lang="de-DE" dirty="0" smtClean="0"/>
              <a:t>    (</a:t>
            </a:r>
            <a:r>
              <a:rPr lang="de-DE" dirty="0" err="1" smtClean="0"/>
              <a:t>con</a:t>
            </a:r>
            <a:r>
              <a:rPr lang="de-DE" dirty="0" smtClean="0"/>
              <a:t> </a:t>
            </a:r>
            <a:r>
              <a:rPr lang="de-DE" dirty="0" err="1" smtClean="0"/>
              <a:t>algunas</a:t>
            </a:r>
            <a:r>
              <a:rPr lang="de-DE" dirty="0" smtClean="0"/>
              <a:t> </a:t>
            </a:r>
            <a:r>
              <a:rPr lang="de-DE" dirty="0" err="1" smtClean="0"/>
              <a:t>excepciones</a:t>
            </a:r>
            <a:r>
              <a:rPr lang="de-DE" dirty="0" smtClean="0"/>
              <a:t>: </a:t>
            </a:r>
            <a:r>
              <a:rPr lang="de-DE" dirty="0" err="1" smtClean="0"/>
              <a:t>monolingüísmo</a:t>
            </a:r>
            <a:r>
              <a:rPr lang="de-DE" dirty="0" smtClean="0"/>
              <a:t> </a:t>
            </a:r>
            <a:r>
              <a:rPr lang="de-DE" dirty="0" err="1" smtClean="0"/>
              <a:t>moderado</a:t>
            </a:r>
            <a:r>
              <a:rPr lang="de-DE" dirty="0" smtClean="0"/>
              <a:t> -    </a:t>
            </a:r>
          </a:p>
          <a:p>
            <a:pPr marL="0" indent="0">
              <a:buNone/>
            </a:pPr>
            <a:r>
              <a:rPr lang="de-DE" dirty="0" smtClean="0"/>
              <a:t>     aufgeklärte Einsprachigkeit)</a:t>
            </a:r>
          </a:p>
          <a:p>
            <a:pPr marL="0" indent="0">
              <a:buNone/>
            </a:pPr>
            <a:endParaRPr lang="de-DE" dirty="0" smtClean="0"/>
          </a:p>
          <a:p>
            <a:r>
              <a:rPr lang="de-DE" dirty="0" err="1" smtClean="0"/>
              <a:t>Meta</a:t>
            </a:r>
            <a:r>
              <a:rPr lang="de-DE" dirty="0" smtClean="0"/>
              <a:t>: </a:t>
            </a:r>
            <a:r>
              <a:rPr lang="de-DE" dirty="0" err="1" smtClean="0"/>
              <a:t>intensificar</a:t>
            </a:r>
            <a:r>
              <a:rPr lang="de-DE" dirty="0" smtClean="0"/>
              <a:t> </a:t>
            </a:r>
            <a:r>
              <a:rPr lang="de-DE" dirty="0" err="1" smtClean="0"/>
              <a:t>comunicación</a:t>
            </a:r>
            <a:r>
              <a:rPr lang="de-DE" dirty="0" smtClean="0"/>
              <a:t> oral y </a:t>
            </a:r>
            <a:r>
              <a:rPr lang="de-DE" dirty="0" err="1" smtClean="0"/>
              <a:t>escrita</a:t>
            </a:r>
            <a:r>
              <a:rPr lang="de-DE" dirty="0" smtClean="0"/>
              <a:t> en ELE</a:t>
            </a:r>
          </a:p>
          <a:p>
            <a:endParaRPr lang="de-DE" dirty="0" smtClean="0"/>
          </a:p>
          <a:p>
            <a:endParaRPr lang="de-DE" dirty="0" smtClean="0"/>
          </a:p>
          <a:p>
            <a:endParaRPr lang="de-DE" dirty="0" smtClean="0"/>
          </a:p>
          <a:p>
            <a:endParaRPr lang="de-DE" dirty="0"/>
          </a:p>
        </p:txBody>
      </p:sp>
      <p:sp>
        <p:nvSpPr>
          <p:cNvPr id="4" name="Foliennummernplatzhalter 3"/>
          <p:cNvSpPr>
            <a:spLocks noGrp="1"/>
          </p:cNvSpPr>
          <p:nvPr>
            <p:ph type="sldNum" sz="quarter" idx="12"/>
          </p:nvPr>
        </p:nvSpPr>
        <p:spPr/>
        <p:txBody>
          <a:bodyPr/>
          <a:lstStyle/>
          <a:p>
            <a:fld id="{19407BA8-D56C-4F61-809A-C30FDE70E30D}" type="slidenum">
              <a:rPr lang="de-DE" smtClean="0"/>
              <a:t>3</a:t>
            </a:fld>
            <a:endParaRPr lang="de-DE"/>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5805264"/>
            <a:ext cx="1092708" cy="886968"/>
          </a:xfrm>
          <a:prstGeom prst="rect">
            <a:avLst/>
          </a:prstGeom>
        </p:spPr>
      </p:pic>
    </p:spTree>
    <p:extLst>
      <p:ext uri="{BB962C8B-B14F-4D97-AF65-F5344CB8AC3E}">
        <p14:creationId xmlns:p14="http://schemas.microsoft.com/office/powerpoint/2010/main" val="38285275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a:bodyPr>
          <a:lstStyle/>
          <a:p>
            <a:r>
              <a:rPr lang="de-DE" dirty="0" err="1" smtClean="0"/>
              <a:t>Meta</a:t>
            </a:r>
            <a:r>
              <a:rPr lang="de-DE" dirty="0" smtClean="0"/>
              <a:t>: </a:t>
            </a:r>
            <a:r>
              <a:rPr lang="de-DE" dirty="0" err="1"/>
              <a:t>l</a:t>
            </a:r>
            <a:r>
              <a:rPr lang="de-DE" dirty="0" err="1" smtClean="0"/>
              <a:t>ograr</a:t>
            </a:r>
            <a:r>
              <a:rPr lang="de-DE" dirty="0" smtClean="0"/>
              <a:t> </a:t>
            </a:r>
            <a:r>
              <a:rPr lang="de-DE" dirty="0" err="1"/>
              <a:t>rápida</a:t>
            </a:r>
            <a:r>
              <a:rPr lang="de-DE" dirty="0"/>
              <a:t> </a:t>
            </a:r>
            <a:r>
              <a:rPr lang="de-DE" dirty="0" err="1"/>
              <a:t>progresión</a:t>
            </a:r>
            <a:r>
              <a:rPr lang="de-DE" dirty="0"/>
              <a:t>  (</a:t>
            </a:r>
            <a:r>
              <a:rPr lang="de-DE" dirty="0" err="1" smtClean="0"/>
              <a:t>español</a:t>
            </a:r>
            <a:r>
              <a:rPr lang="de-DE" dirty="0" smtClean="0"/>
              <a:t> </a:t>
            </a:r>
            <a:r>
              <a:rPr lang="de-DE" dirty="0" err="1" smtClean="0"/>
              <a:t>como</a:t>
            </a:r>
            <a:r>
              <a:rPr lang="de-DE" dirty="0" smtClean="0"/>
              <a:t>   </a:t>
            </a:r>
            <a:r>
              <a:rPr lang="de-DE" dirty="0" err="1"/>
              <a:t>segunda</a:t>
            </a:r>
            <a:r>
              <a:rPr lang="de-DE" dirty="0"/>
              <a:t>/</a:t>
            </a:r>
            <a:r>
              <a:rPr lang="de-DE" dirty="0" err="1"/>
              <a:t>tercera</a:t>
            </a:r>
            <a:r>
              <a:rPr lang="de-DE" dirty="0"/>
              <a:t> </a:t>
            </a:r>
            <a:r>
              <a:rPr lang="de-DE" dirty="0" err="1"/>
              <a:t>lengua</a:t>
            </a:r>
            <a:r>
              <a:rPr lang="de-DE" dirty="0" smtClean="0"/>
              <a:t>)</a:t>
            </a:r>
          </a:p>
          <a:p>
            <a:pPr marL="0" indent="0">
              <a:buNone/>
            </a:pPr>
            <a:endParaRPr lang="de-DE" dirty="0"/>
          </a:p>
          <a:p>
            <a:r>
              <a:rPr lang="de-DE" dirty="0" err="1" smtClean="0"/>
              <a:t>Meta</a:t>
            </a:r>
            <a:r>
              <a:rPr lang="de-DE" dirty="0" smtClean="0"/>
              <a:t>: </a:t>
            </a:r>
            <a:r>
              <a:rPr lang="de-DE" dirty="0" err="1" smtClean="0"/>
              <a:t>aprender</a:t>
            </a:r>
            <a:r>
              <a:rPr lang="de-DE" dirty="0" smtClean="0"/>
              <a:t> </a:t>
            </a:r>
            <a:r>
              <a:rPr lang="de-DE" dirty="0" err="1" smtClean="0"/>
              <a:t>el</a:t>
            </a:r>
            <a:r>
              <a:rPr lang="de-DE" dirty="0" smtClean="0"/>
              <a:t> </a:t>
            </a:r>
            <a:r>
              <a:rPr lang="de-DE" dirty="0" err="1" smtClean="0"/>
              <a:t>español</a:t>
            </a:r>
            <a:r>
              <a:rPr lang="de-DE" dirty="0" smtClean="0"/>
              <a:t> a </a:t>
            </a:r>
            <a:r>
              <a:rPr lang="de-DE" dirty="0" err="1" smtClean="0"/>
              <a:t>base</a:t>
            </a:r>
            <a:r>
              <a:rPr lang="de-DE" dirty="0" smtClean="0"/>
              <a:t> de material </a:t>
            </a:r>
            <a:r>
              <a:rPr lang="de-DE" dirty="0" err="1" smtClean="0"/>
              <a:t>auténtico</a:t>
            </a:r>
            <a:r>
              <a:rPr lang="de-DE" dirty="0" smtClean="0"/>
              <a:t> </a:t>
            </a:r>
          </a:p>
          <a:p>
            <a:endParaRPr lang="de-DE" dirty="0" smtClean="0"/>
          </a:p>
          <a:p>
            <a:r>
              <a:rPr lang="de-DE" dirty="0" err="1" smtClean="0"/>
              <a:t>Meta</a:t>
            </a:r>
            <a:r>
              <a:rPr lang="de-DE" dirty="0" smtClean="0"/>
              <a:t>: </a:t>
            </a:r>
            <a:r>
              <a:rPr lang="de-DE" dirty="0" err="1" smtClean="0"/>
              <a:t>preparar</a:t>
            </a:r>
            <a:r>
              <a:rPr lang="de-DE" dirty="0" smtClean="0"/>
              <a:t> al </a:t>
            </a:r>
            <a:r>
              <a:rPr lang="de-DE" dirty="0" err="1" smtClean="0"/>
              <a:t>estudiantado</a:t>
            </a:r>
            <a:r>
              <a:rPr lang="de-DE" dirty="0" smtClean="0"/>
              <a:t> </a:t>
            </a:r>
            <a:r>
              <a:rPr lang="de-DE" dirty="0" err="1" smtClean="0"/>
              <a:t>para</a:t>
            </a:r>
            <a:r>
              <a:rPr lang="de-DE" dirty="0" smtClean="0"/>
              <a:t> </a:t>
            </a:r>
            <a:r>
              <a:rPr lang="de-DE" dirty="0" err="1" smtClean="0"/>
              <a:t>superar</a:t>
            </a:r>
            <a:r>
              <a:rPr lang="de-DE" dirty="0" smtClean="0"/>
              <a:t> </a:t>
            </a:r>
            <a:r>
              <a:rPr lang="de-DE" dirty="0" err="1" smtClean="0"/>
              <a:t>situaciones</a:t>
            </a:r>
            <a:r>
              <a:rPr lang="de-DE" dirty="0" smtClean="0"/>
              <a:t> reales (</a:t>
            </a:r>
            <a:r>
              <a:rPr lang="de-DE" dirty="0" err="1" smtClean="0"/>
              <a:t>p.e.mediante</a:t>
            </a:r>
            <a:r>
              <a:rPr lang="de-DE" dirty="0" smtClean="0"/>
              <a:t> </a:t>
            </a:r>
            <a:r>
              <a:rPr lang="de-DE" dirty="0" err="1" smtClean="0"/>
              <a:t>simulaciones</a:t>
            </a:r>
            <a:r>
              <a:rPr lang="de-DE" dirty="0" smtClean="0"/>
              <a:t>)</a:t>
            </a:r>
          </a:p>
          <a:p>
            <a:endParaRPr lang="de-DE" dirty="0"/>
          </a:p>
          <a:p>
            <a:endParaRPr lang="de-DE" dirty="0" smtClean="0"/>
          </a:p>
          <a:p>
            <a:endParaRPr lang="de-DE" dirty="0"/>
          </a:p>
        </p:txBody>
      </p:sp>
      <p:sp>
        <p:nvSpPr>
          <p:cNvPr id="4" name="Foliennummernplatzhalter 3"/>
          <p:cNvSpPr>
            <a:spLocks noGrp="1"/>
          </p:cNvSpPr>
          <p:nvPr>
            <p:ph type="sldNum" sz="quarter" idx="12"/>
          </p:nvPr>
        </p:nvSpPr>
        <p:spPr/>
        <p:txBody>
          <a:bodyPr/>
          <a:lstStyle/>
          <a:p>
            <a:fld id="{19407BA8-D56C-4F61-809A-C30FDE70E30D}" type="slidenum">
              <a:rPr lang="de-DE" smtClean="0"/>
              <a:t>4</a:t>
            </a:fld>
            <a:endParaRPr lang="de-DE"/>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415" y="5964574"/>
            <a:ext cx="1092708" cy="886968"/>
          </a:xfrm>
          <a:prstGeom prst="rect">
            <a:avLst/>
          </a:prstGeom>
        </p:spPr>
      </p:pic>
    </p:spTree>
    <p:extLst>
      <p:ext uri="{BB962C8B-B14F-4D97-AF65-F5344CB8AC3E}">
        <p14:creationId xmlns:p14="http://schemas.microsoft.com/office/powerpoint/2010/main" val="37821258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normAutofit fontScale="92500" lnSpcReduction="20000"/>
          </a:bodyPr>
          <a:lstStyle/>
          <a:p>
            <a:r>
              <a:rPr lang="de-DE" dirty="0" err="1" smtClean="0"/>
              <a:t>Resultado</a:t>
            </a:r>
            <a:r>
              <a:rPr lang="de-DE" dirty="0" smtClean="0"/>
              <a:t>: en la </a:t>
            </a:r>
            <a:r>
              <a:rPr lang="de-DE" dirty="0" err="1" smtClean="0"/>
              <a:t>práctica</a:t>
            </a:r>
            <a:r>
              <a:rPr lang="de-DE" dirty="0"/>
              <a:t>, </a:t>
            </a:r>
            <a:r>
              <a:rPr lang="de-DE" dirty="0" err="1"/>
              <a:t>omisión</a:t>
            </a:r>
            <a:r>
              <a:rPr lang="de-DE" dirty="0"/>
              <a:t> </a:t>
            </a:r>
            <a:r>
              <a:rPr lang="de-DE" dirty="0" smtClean="0"/>
              <a:t>del </a:t>
            </a:r>
            <a:r>
              <a:rPr lang="de-DE" dirty="0" err="1" smtClean="0"/>
              <a:t>encuentro</a:t>
            </a:r>
            <a:r>
              <a:rPr lang="de-DE" dirty="0" smtClean="0"/>
              <a:t> real entre </a:t>
            </a:r>
            <a:r>
              <a:rPr lang="de-DE" dirty="0" err="1" smtClean="0"/>
              <a:t>personas</a:t>
            </a:r>
            <a:r>
              <a:rPr lang="de-DE" dirty="0" smtClean="0"/>
              <a:t> </a:t>
            </a:r>
            <a:r>
              <a:rPr lang="de-DE" dirty="0" err="1" smtClean="0"/>
              <a:t>con</a:t>
            </a:r>
            <a:r>
              <a:rPr lang="de-DE" dirty="0" smtClean="0"/>
              <a:t> </a:t>
            </a:r>
            <a:r>
              <a:rPr lang="de-DE" dirty="0" err="1" smtClean="0"/>
              <a:t>interés</a:t>
            </a:r>
            <a:r>
              <a:rPr lang="de-DE" dirty="0" smtClean="0"/>
              <a:t> en la </a:t>
            </a:r>
            <a:r>
              <a:rPr lang="de-DE" dirty="0" err="1" smtClean="0"/>
              <a:t>cultura</a:t>
            </a:r>
            <a:r>
              <a:rPr lang="de-DE" dirty="0" smtClean="0"/>
              <a:t> del </a:t>
            </a:r>
            <a:r>
              <a:rPr lang="de-DE" dirty="0" err="1" smtClean="0"/>
              <a:t>otro</a:t>
            </a:r>
            <a:r>
              <a:rPr lang="de-DE" dirty="0" smtClean="0"/>
              <a:t>: </a:t>
            </a:r>
            <a:r>
              <a:rPr lang="de-DE" dirty="0" err="1" smtClean="0"/>
              <a:t>intercambio</a:t>
            </a:r>
            <a:r>
              <a:rPr lang="de-DE" dirty="0" smtClean="0"/>
              <a:t> </a:t>
            </a:r>
            <a:r>
              <a:rPr lang="de-DE" dirty="0" err="1" smtClean="0"/>
              <a:t>escolar</a:t>
            </a:r>
            <a:endParaRPr lang="de-DE" dirty="0" smtClean="0"/>
          </a:p>
          <a:p>
            <a:pPr marL="0" indent="0">
              <a:buNone/>
            </a:pPr>
            <a:endParaRPr lang="de-DE" sz="2200" dirty="0" smtClean="0"/>
          </a:p>
          <a:p>
            <a:r>
              <a:rPr lang="de-DE" dirty="0" err="1" smtClean="0"/>
              <a:t>Necesidad</a:t>
            </a:r>
            <a:r>
              <a:rPr lang="de-DE" dirty="0" smtClean="0"/>
              <a:t>: </a:t>
            </a:r>
            <a:r>
              <a:rPr lang="de-DE" dirty="0" err="1" smtClean="0"/>
              <a:t>servir</a:t>
            </a:r>
            <a:r>
              <a:rPr lang="de-DE" dirty="0" smtClean="0"/>
              <a:t> de „</a:t>
            </a:r>
            <a:r>
              <a:rPr lang="de-DE" dirty="0" err="1" smtClean="0"/>
              <a:t>mediador</a:t>
            </a:r>
            <a:r>
              <a:rPr lang="de-DE" dirty="0" smtClean="0"/>
              <a:t>“ en </a:t>
            </a:r>
            <a:r>
              <a:rPr lang="de-DE" dirty="0" err="1" smtClean="0"/>
              <a:t>encuentros</a:t>
            </a:r>
            <a:r>
              <a:rPr lang="de-DE" dirty="0" smtClean="0"/>
              <a:t> entre </a:t>
            </a:r>
            <a:r>
              <a:rPr lang="de-DE" dirty="0" err="1" smtClean="0"/>
              <a:t>personas</a:t>
            </a:r>
            <a:r>
              <a:rPr lang="de-DE" dirty="0" smtClean="0"/>
              <a:t> sin (o poco) </a:t>
            </a:r>
            <a:r>
              <a:rPr lang="de-DE" dirty="0" err="1" smtClean="0"/>
              <a:t>conocimiento</a:t>
            </a:r>
            <a:r>
              <a:rPr lang="de-DE" dirty="0" smtClean="0"/>
              <a:t> de la </a:t>
            </a:r>
            <a:r>
              <a:rPr lang="de-DE" dirty="0" err="1" smtClean="0"/>
              <a:t>lengua</a:t>
            </a:r>
            <a:r>
              <a:rPr lang="de-DE" dirty="0" smtClean="0"/>
              <a:t> del </a:t>
            </a:r>
            <a:r>
              <a:rPr lang="de-DE" dirty="0" err="1" smtClean="0"/>
              <a:t>otro</a:t>
            </a:r>
            <a:endParaRPr lang="de-DE" dirty="0" smtClean="0"/>
          </a:p>
          <a:p>
            <a:endParaRPr lang="de-DE" sz="2200" dirty="0"/>
          </a:p>
          <a:p>
            <a:r>
              <a:rPr lang="de-DE" dirty="0" err="1" smtClean="0"/>
              <a:t>Capacitar</a:t>
            </a:r>
            <a:r>
              <a:rPr lang="de-DE" dirty="0" smtClean="0"/>
              <a:t> al </a:t>
            </a:r>
            <a:r>
              <a:rPr lang="de-DE" dirty="0" err="1" smtClean="0"/>
              <a:t>alumno</a:t>
            </a:r>
            <a:r>
              <a:rPr lang="de-DE" dirty="0" smtClean="0"/>
              <a:t> de </a:t>
            </a:r>
            <a:r>
              <a:rPr lang="de-DE" dirty="0" err="1" smtClean="0"/>
              <a:t>explicarle</a:t>
            </a:r>
            <a:r>
              <a:rPr lang="de-DE" dirty="0" smtClean="0"/>
              <a:t> a </a:t>
            </a:r>
            <a:r>
              <a:rPr lang="de-DE" dirty="0" err="1" smtClean="0"/>
              <a:t>su</a:t>
            </a:r>
            <a:r>
              <a:rPr lang="de-DE" dirty="0" smtClean="0"/>
              <a:t> </a:t>
            </a:r>
            <a:r>
              <a:rPr lang="de-DE" dirty="0" err="1" smtClean="0"/>
              <a:t>pareja</a:t>
            </a:r>
            <a:r>
              <a:rPr lang="de-DE" dirty="0" smtClean="0"/>
              <a:t> o </a:t>
            </a:r>
            <a:r>
              <a:rPr lang="de-DE" dirty="0" err="1" smtClean="0"/>
              <a:t>interlocutor</a:t>
            </a:r>
            <a:r>
              <a:rPr lang="de-DE" dirty="0" smtClean="0"/>
              <a:t>/-a de </a:t>
            </a:r>
            <a:r>
              <a:rPr lang="de-DE" dirty="0" err="1" smtClean="0"/>
              <a:t>habla</a:t>
            </a:r>
            <a:r>
              <a:rPr lang="de-DE" dirty="0" smtClean="0"/>
              <a:t> </a:t>
            </a:r>
            <a:r>
              <a:rPr lang="de-DE" dirty="0" err="1" smtClean="0"/>
              <a:t>española</a:t>
            </a:r>
            <a:r>
              <a:rPr lang="de-DE" dirty="0" smtClean="0"/>
              <a:t> </a:t>
            </a:r>
            <a:r>
              <a:rPr lang="de-DE" dirty="0" err="1" smtClean="0"/>
              <a:t>el</a:t>
            </a:r>
            <a:r>
              <a:rPr lang="de-DE" dirty="0" smtClean="0"/>
              <a:t> </a:t>
            </a:r>
            <a:r>
              <a:rPr lang="de-DE" dirty="0" err="1" smtClean="0"/>
              <a:t>contenido</a:t>
            </a:r>
            <a:r>
              <a:rPr lang="de-DE" dirty="0" smtClean="0"/>
              <a:t> de </a:t>
            </a:r>
            <a:r>
              <a:rPr lang="de-DE" dirty="0" err="1" smtClean="0"/>
              <a:t>textos</a:t>
            </a:r>
            <a:r>
              <a:rPr lang="de-DE" dirty="0" smtClean="0"/>
              <a:t> en </a:t>
            </a:r>
            <a:r>
              <a:rPr lang="de-DE" dirty="0" err="1" smtClean="0"/>
              <a:t>alemán</a:t>
            </a:r>
            <a:r>
              <a:rPr lang="de-DE" dirty="0" smtClean="0"/>
              <a:t> (y </a:t>
            </a:r>
            <a:r>
              <a:rPr lang="de-DE" dirty="0" err="1" smtClean="0"/>
              <a:t>viceversa</a:t>
            </a:r>
            <a:r>
              <a:rPr lang="de-DE" dirty="0" smtClean="0"/>
              <a:t>)</a:t>
            </a:r>
          </a:p>
          <a:p>
            <a:endParaRPr lang="de-DE" dirty="0"/>
          </a:p>
          <a:p>
            <a:endParaRPr lang="de-DE" dirty="0"/>
          </a:p>
        </p:txBody>
      </p:sp>
      <p:sp>
        <p:nvSpPr>
          <p:cNvPr id="4" name="Foliennummernplatzhalter 3"/>
          <p:cNvSpPr>
            <a:spLocks noGrp="1"/>
          </p:cNvSpPr>
          <p:nvPr>
            <p:ph type="sldNum" sz="quarter" idx="12"/>
          </p:nvPr>
        </p:nvSpPr>
        <p:spPr/>
        <p:txBody>
          <a:bodyPr/>
          <a:lstStyle/>
          <a:p>
            <a:fld id="{19407BA8-D56C-4F61-809A-C30FDE70E30D}" type="slidenum">
              <a:rPr lang="de-DE" smtClean="0"/>
              <a:t>5</a:t>
            </a:fld>
            <a:endParaRPr lang="de-DE"/>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5805264"/>
            <a:ext cx="1092708" cy="886968"/>
          </a:xfrm>
          <a:prstGeom prst="rect">
            <a:avLst/>
          </a:prstGeom>
        </p:spPr>
      </p:pic>
    </p:spTree>
    <p:extLst>
      <p:ext uri="{BB962C8B-B14F-4D97-AF65-F5344CB8AC3E}">
        <p14:creationId xmlns:p14="http://schemas.microsoft.com/office/powerpoint/2010/main" val="13359295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fontScale="85000" lnSpcReduction="10000"/>
          </a:bodyPr>
          <a:lstStyle/>
          <a:p>
            <a:r>
              <a:rPr lang="de-DE" dirty="0" err="1" smtClean="0"/>
              <a:t>Situación</a:t>
            </a:r>
            <a:r>
              <a:rPr lang="de-DE" dirty="0" smtClean="0"/>
              <a:t> </a:t>
            </a:r>
            <a:r>
              <a:rPr lang="de-DE" dirty="0" err="1" smtClean="0"/>
              <a:t>habitual</a:t>
            </a:r>
            <a:r>
              <a:rPr lang="de-DE" dirty="0" smtClean="0"/>
              <a:t>: </a:t>
            </a:r>
            <a:r>
              <a:rPr lang="de-DE" dirty="0" err="1" smtClean="0"/>
              <a:t>innecesario</a:t>
            </a:r>
            <a:r>
              <a:rPr lang="de-DE" dirty="0" smtClean="0"/>
              <a:t> </a:t>
            </a:r>
            <a:r>
              <a:rPr lang="de-DE" dirty="0" err="1" smtClean="0"/>
              <a:t>traducir</a:t>
            </a:r>
            <a:r>
              <a:rPr lang="de-DE" dirty="0" smtClean="0"/>
              <a:t> </a:t>
            </a:r>
            <a:r>
              <a:rPr lang="de-DE" dirty="0" err="1" smtClean="0"/>
              <a:t>entero</a:t>
            </a:r>
            <a:r>
              <a:rPr lang="de-DE" dirty="0" smtClean="0"/>
              <a:t> y literalmente </a:t>
            </a:r>
            <a:r>
              <a:rPr lang="de-DE" dirty="0" err="1" smtClean="0"/>
              <a:t>sino</a:t>
            </a:r>
            <a:r>
              <a:rPr lang="de-DE" dirty="0" smtClean="0"/>
              <a:t> </a:t>
            </a:r>
            <a:r>
              <a:rPr lang="de-DE" dirty="0" err="1" smtClean="0"/>
              <a:t>que</a:t>
            </a:r>
            <a:r>
              <a:rPr lang="de-DE" dirty="0" smtClean="0"/>
              <a:t> </a:t>
            </a:r>
            <a:endParaRPr lang="de-DE" dirty="0"/>
          </a:p>
          <a:p>
            <a:pPr marL="0" indent="0">
              <a:buNone/>
            </a:pPr>
            <a:r>
              <a:rPr lang="de-DE" dirty="0" smtClean="0"/>
              <a:t> </a:t>
            </a:r>
          </a:p>
          <a:p>
            <a:r>
              <a:rPr lang="de-DE" dirty="0" smtClean="0"/>
              <a:t>a </a:t>
            </a:r>
            <a:r>
              <a:rPr lang="de-DE" dirty="0" err="1" smtClean="0"/>
              <a:t>petición</a:t>
            </a:r>
            <a:r>
              <a:rPr lang="de-DE" dirty="0" smtClean="0"/>
              <a:t> del </a:t>
            </a:r>
            <a:r>
              <a:rPr lang="de-DE" dirty="0" err="1" smtClean="0"/>
              <a:t>interlocutor</a:t>
            </a:r>
            <a:r>
              <a:rPr lang="de-DE" dirty="0" smtClean="0"/>
              <a:t>, </a:t>
            </a:r>
            <a:r>
              <a:rPr lang="de-DE" dirty="0" err="1" smtClean="0"/>
              <a:t>resumir</a:t>
            </a:r>
            <a:r>
              <a:rPr lang="de-DE" dirty="0" smtClean="0"/>
              <a:t> </a:t>
            </a:r>
            <a:r>
              <a:rPr lang="de-DE" dirty="0"/>
              <a:t>l</a:t>
            </a:r>
            <a:r>
              <a:rPr lang="de-DE" dirty="0" smtClean="0"/>
              <a:t>as </a:t>
            </a:r>
            <a:r>
              <a:rPr lang="de-DE" dirty="0" err="1" smtClean="0"/>
              <a:t>informaciones</a:t>
            </a:r>
            <a:r>
              <a:rPr lang="de-DE" dirty="0" smtClean="0"/>
              <a:t> </a:t>
            </a:r>
            <a:r>
              <a:rPr lang="de-DE" dirty="0" err="1" smtClean="0"/>
              <a:t>solicitadas</a:t>
            </a:r>
            <a:r>
              <a:rPr lang="de-DE" dirty="0" smtClean="0"/>
              <a:t> </a:t>
            </a:r>
          </a:p>
          <a:p>
            <a:endParaRPr lang="de-DE" dirty="0"/>
          </a:p>
          <a:p>
            <a:r>
              <a:rPr lang="de-DE" dirty="0" err="1" smtClean="0"/>
              <a:t>Necesidad</a:t>
            </a:r>
            <a:r>
              <a:rPr lang="de-DE" dirty="0" smtClean="0"/>
              <a:t> de </a:t>
            </a:r>
            <a:r>
              <a:rPr lang="de-DE" dirty="0" err="1" smtClean="0"/>
              <a:t>otras</a:t>
            </a:r>
            <a:r>
              <a:rPr lang="de-DE" dirty="0" smtClean="0"/>
              <a:t> </a:t>
            </a:r>
            <a:r>
              <a:rPr lang="de-DE" dirty="0" err="1" smtClean="0"/>
              <a:t>estrategias</a:t>
            </a:r>
            <a:r>
              <a:rPr lang="de-DE" dirty="0" smtClean="0"/>
              <a:t> </a:t>
            </a:r>
            <a:r>
              <a:rPr lang="de-DE" dirty="0" err="1" smtClean="0"/>
              <a:t>que</a:t>
            </a:r>
            <a:r>
              <a:rPr lang="de-DE" dirty="0" smtClean="0"/>
              <a:t> la </a:t>
            </a:r>
            <a:r>
              <a:rPr lang="de-DE" dirty="0" err="1" smtClean="0"/>
              <a:t>traducción</a:t>
            </a:r>
            <a:r>
              <a:rPr lang="de-DE" dirty="0" smtClean="0"/>
              <a:t> </a:t>
            </a:r>
            <a:r>
              <a:rPr lang="de-DE" dirty="0"/>
              <a:t> </a:t>
            </a:r>
            <a:r>
              <a:rPr lang="de-DE" dirty="0" err="1" smtClean="0"/>
              <a:t>tradicional</a:t>
            </a:r>
            <a:r>
              <a:rPr lang="de-DE" dirty="0" smtClean="0"/>
              <a:t>  </a:t>
            </a:r>
          </a:p>
          <a:p>
            <a:endParaRPr lang="de-DE" dirty="0" smtClean="0"/>
          </a:p>
          <a:p>
            <a:r>
              <a:rPr lang="de-DE" dirty="0" err="1" smtClean="0"/>
              <a:t>Posibilidad</a:t>
            </a:r>
            <a:r>
              <a:rPr lang="de-DE" dirty="0" smtClean="0"/>
              <a:t> de </a:t>
            </a:r>
            <a:r>
              <a:rPr lang="de-DE" dirty="0" err="1" smtClean="0"/>
              <a:t>llegar</a:t>
            </a:r>
            <a:r>
              <a:rPr lang="de-DE" dirty="0" smtClean="0"/>
              <a:t> al </a:t>
            </a:r>
            <a:r>
              <a:rPr lang="de-DE" dirty="0" err="1" smtClean="0"/>
              <a:t>discurso</a:t>
            </a:r>
            <a:r>
              <a:rPr lang="de-DE" dirty="0" smtClean="0"/>
              <a:t> (</a:t>
            </a:r>
            <a:r>
              <a:rPr lang="de-DE" dirty="0" err="1" smtClean="0"/>
              <a:t>reflexión</a:t>
            </a:r>
            <a:r>
              <a:rPr lang="de-DE" dirty="0" smtClean="0"/>
              <a:t>) </a:t>
            </a:r>
            <a:r>
              <a:rPr lang="de-DE" dirty="0" err="1" smtClean="0"/>
              <a:t>intercultural</a:t>
            </a:r>
            <a:endParaRPr lang="de-DE" dirty="0"/>
          </a:p>
        </p:txBody>
      </p:sp>
      <p:sp>
        <p:nvSpPr>
          <p:cNvPr id="4" name="Foliennummernplatzhalter 3"/>
          <p:cNvSpPr>
            <a:spLocks noGrp="1"/>
          </p:cNvSpPr>
          <p:nvPr>
            <p:ph type="sldNum" sz="quarter" idx="12"/>
          </p:nvPr>
        </p:nvSpPr>
        <p:spPr/>
        <p:txBody>
          <a:bodyPr/>
          <a:lstStyle/>
          <a:p>
            <a:fld id="{19407BA8-D56C-4F61-809A-C30FDE70E30D}" type="slidenum">
              <a:rPr lang="de-DE" smtClean="0"/>
              <a:t>6</a:t>
            </a:fld>
            <a:endParaRPr lang="de-DE"/>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5805264"/>
            <a:ext cx="1092708" cy="886968"/>
          </a:xfrm>
          <a:prstGeom prst="rect">
            <a:avLst/>
          </a:prstGeom>
        </p:spPr>
      </p:pic>
    </p:spTree>
    <p:extLst>
      <p:ext uri="{BB962C8B-B14F-4D97-AF65-F5344CB8AC3E}">
        <p14:creationId xmlns:p14="http://schemas.microsoft.com/office/powerpoint/2010/main" val="15049436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b="1" dirty="0" err="1" smtClean="0">
                <a:solidFill>
                  <a:srgbClr val="0070C0"/>
                </a:solidFill>
              </a:rPr>
              <a:t>Comparación</a:t>
            </a:r>
            <a:r>
              <a:rPr lang="de-DE" sz="3200" b="1" dirty="0" smtClean="0">
                <a:solidFill>
                  <a:srgbClr val="0070C0"/>
                </a:solidFill>
              </a:rPr>
              <a:t> </a:t>
            </a:r>
            <a:r>
              <a:rPr lang="de-DE" sz="3200" b="1" dirty="0" err="1" smtClean="0">
                <a:solidFill>
                  <a:srgbClr val="0070C0"/>
                </a:solidFill>
              </a:rPr>
              <a:t>traducción</a:t>
            </a:r>
            <a:r>
              <a:rPr lang="de-DE" sz="3200" b="1" dirty="0" smtClean="0">
                <a:solidFill>
                  <a:srgbClr val="0070C0"/>
                </a:solidFill>
              </a:rPr>
              <a:t>/</a:t>
            </a:r>
            <a:r>
              <a:rPr lang="de-DE" sz="3200" b="1" dirty="0" err="1" smtClean="0">
                <a:solidFill>
                  <a:srgbClr val="0070C0"/>
                </a:solidFill>
              </a:rPr>
              <a:t>mediación</a:t>
            </a:r>
            <a:r>
              <a:rPr lang="de-DE" sz="3200" b="1" dirty="0" smtClean="0">
                <a:solidFill>
                  <a:srgbClr val="0070C0"/>
                </a:solidFill>
              </a:rPr>
              <a:t> </a:t>
            </a:r>
            <a:r>
              <a:rPr lang="de-DE" sz="3200" b="1" dirty="0" err="1" smtClean="0">
                <a:solidFill>
                  <a:srgbClr val="0070C0"/>
                </a:solidFill>
              </a:rPr>
              <a:t>lingüística</a:t>
            </a:r>
            <a:endParaRPr lang="de-DE" sz="3200" b="1" dirty="0">
              <a:solidFill>
                <a:srgbClr val="0070C0"/>
              </a:solidFill>
            </a:endParaRPr>
          </a:p>
        </p:txBody>
      </p:sp>
      <p:sp>
        <p:nvSpPr>
          <p:cNvPr id="3" name="Textplatzhalter 2"/>
          <p:cNvSpPr>
            <a:spLocks noGrp="1"/>
          </p:cNvSpPr>
          <p:nvPr>
            <p:ph type="body" idx="1"/>
          </p:nvPr>
        </p:nvSpPr>
        <p:spPr/>
        <p:txBody>
          <a:bodyPr/>
          <a:lstStyle/>
          <a:p>
            <a:r>
              <a:rPr lang="de-DE" dirty="0" err="1" smtClean="0">
                <a:solidFill>
                  <a:srgbClr val="C00000"/>
                </a:solidFill>
              </a:rPr>
              <a:t>Traducción</a:t>
            </a:r>
            <a:r>
              <a:rPr lang="de-DE" dirty="0" smtClean="0">
                <a:solidFill>
                  <a:srgbClr val="C00000"/>
                </a:solidFill>
              </a:rPr>
              <a:t> </a:t>
            </a:r>
            <a:r>
              <a:rPr lang="de-DE" dirty="0" err="1" smtClean="0">
                <a:solidFill>
                  <a:srgbClr val="C00000"/>
                </a:solidFill>
              </a:rPr>
              <a:t>tradicional</a:t>
            </a:r>
            <a:endParaRPr lang="de-DE" dirty="0">
              <a:solidFill>
                <a:srgbClr val="C00000"/>
              </a:solidFill>
            </a:endParaRPr>
          </a:p>
        </p:txBody>
      </p:sp>
      <p:sp>
        <p:nvSpPr>
          <p:cNvPr id="4" name="Inhaltsplatzhalter 3"/>
          <p:cNvSpPr>
            <a:spLocks noGrp="1"/>
          </p:cNvSpPr>
          <p:nvPr>
            <p:ph sz="half" idx="2"/>
          </p:nvPr>
        </p:nvSpPr>
        <p:spPr/>
        <p:txBody>
          <a:bodyPr>
            <a:normAutofit lnSpcReduction="10000"/>
          </a:bodyPr>
          <a:lstStyle/>
          <a:p>
            <a:r>
              <a:rPr lang="es-ES_tradnl" dirty="0"/>
              <a:t>T</a:t>
            </a:r>
            <a:r>
              <a:rPr lang="es-ES_tradnl" dirty="0" smtClean="0"/>
              <a:t>ransmisión </a:t>
            </a:r>
            <a:r>
              <a:rPr lang="es-ES_tradnl" dirty="0"/>
              <a:t>literal y fiel al </a:t>
            </a:r>
            <a:r>
              <a:rPr lang="es-ES_tradnl" dirty="0" smtClean="0"/>
              <a:t>texto</a:t>
            </a:r>
            <a:endParaRPr lang="de-DE" dirty="0"/>
          </a:p>
          <a:p>
            <a:r>
              <a:rPr lang="es-ES_tradnl" dirty="0"/>
              <a:t>L</a:t>
            </a:r>
            <a:r>
              <a:rPr lang="es-ES_tradnl" dirty="0" smtClean="0"/>
              <a:t>o </a:t>
            </a:r>
            <a:r>
              <a:rPr lang="es-ES_tradnl" dirty="0"/>
              <a:t>más completa </a:t>
            </a:r>
            <a:r>
              <a:rPr lang="es-ES_tradnl" dirty="0" smtClean="0"/>
              <a:t>posible, con </a:t>
            </a:r>
            <a:r>
              <a:rPr lang="es-ES_tradnl" dirty="0"/>
              <a:t>todos los detalles</a:t>
            </a:r>
            <a:endParaRPr lang="de-DE" dirty="0"/>
          </a:p>
          <a:p>
            <a:pPr marL="0" indent="0">
              <a:buNone/>
            </a:pPr>
            <a:endParaRPr lang="de-DE" dirty="0"/>
          </a:p>
          <a:p>
            <a:r>
              <a:rPr lang="es-ES_tradnl" dirty="0" smtClean="0"/>
              <a:t>Uso de vocabulario específico y especializado (caso aparte:  </a:t>
            </a:r>
            <a:r>
              <a:rPr lang="es-ES_tradnl" dirty="0"/>
              <a:t>la traducción </a:t>
            </a:r>
            <a:r>
              <a:rPr lang="es-ES_tradnl" dirty="0" smtClean="0"/>
              <a:t>literaria: es, </a:t>
            </a:r>
            <a:r>
              <a:rPr lang="es-ES_tradnl" dirty="0"/>
              <a:t>en parte, recreación del </a:t>
            </a:r>
            <a:r>
              <a:rPr lang="es-ES_tradnl" dirty="0" smtClean="0"/>
              <a:t>texto </a:t>
            </a:r>
            <a:r>
              <a:rPr lang="es-ES_tradnl" dirty="0"/>
              <a:t>y </a:t>
            </a:r>
            <a:r>
              <a:rPr lang="es-ES_tradnl" dirty="0" smtClean="0"/>
              <a:t>requiere libertad </a:t>
            </a:r>
            <a:r>
              <a:rPr lang="es-ES_tradnl" dirty="0"/>
              <a:t>creativa)</a:t>
            </a:r>
            <a:endParaRPr lang="de-DE" dirty="0"/>
          </a:p>
        </p:txBody>
      </p:sp>
      <p:sp>
        <p:nvSpPr>
          <p:cNvPr id="5" name="Textplatzhalter 4"/>
          <p:cNvSpPr>
            <a:spLocks noGrp="1"/>
          </p:cNvSpPr>
          <p:nvPr>
            <p:ph type="body" sz="quarter" idx="3"/>
          </p:nvPr>
        </p:nvSpPr>
        <p:spPr/>
        <p:txBody>
          <a:bodyPr/>
          <a:lstStyle/>
          <a:p>
            <a:r>
              <a:rPr lang="de-DE" dirty="0" err="1" smtClean="0">
                <a:solidFill>
                  <a:srgbClr val="C00000"/>
                </a:solidFill>
              </a:rPr>
              <a:t>Mediación</a:t>
            </a:r>
            <a:r>
              <a:rPr lang="de-DE" dirty="0" smtClean="0">
                <a:solidFill>
                  <a:srgbClr val="C00000"/>
                </a:solidFill>
              </a:rPr>
              <a:t> </a:t>
            </a:r>
            <a:r>
              <a:rPr lang="de-DE" dirty="0" err="1" smtClean="0">
                <a:solidFill>
                  <a:srgbClr val="C00000"/>
                </a:solidFill>
              </a:rPr>
              <a:t>lingüística</a:t>
            </a:r>
            <a:endParaRPr lang="de-DE" dirty="0">
              <a:solidFill>
                <a:srgbClr val="C00000"/>
              </a:solidFill>
            </a:endParaRPr>
          </a:p>
        </p:txBody>
      </p:sp>
      <p:sp>
        <p:nvSpPr>
          <p:cNvPr id="6" name="Inhaltsplatzhalter 5"/>
          <p:cNvSpPr>
            <a:spLocks noGrp="1"/>
          </p:cNvSpPr>
          <p:nvPr>
            <p:ph sz="quarter" idx="4"/>
          </p:nvPr>
        </p:nvSpPr>
        <p:spPr/>
        <p:txBody>
          <a:bodyPr>
            <a:normAutofit fontScale="92500" lnSpcReduction="20000"/>
          </a:bodyPr>
          <a:lstStyle/>
          <a:p>
            <a:pPr lvl="0"/>
            <a:r>
              <a:rPr lang="es-ES_tradnl" sz="2600" dirty="0"/>
              <a:t>Resumen del </a:t>
            </a:r>
            <a:r>
              <a:rPr lang="es-ES_tradnl" sz="2600" dirty="0" smtClean="0"/>
              <a:t>contenido</a:t>
            </a:r>
          </a:p>
          <a:p>
            <a:pPr lvl="0"/>
            <a:endParaRPr lang="de-DE" sz="2600" dirty="0"/>
          </a:p>
          <a:p>
            <a:pPr lvl="0"/>
            <a:r>
              <a:rPr lang="es-ES_tradnl" sz="2600" dirty="0"/>
              <a:t>Transmisión selectiva de contenidos, según el interés del </a:t>
            </a:r>
            <a:r>
              <a:rPr lang="es-ES_tradnl" sz="2600" dirty="0" smtClean="0"/>
              <a:t>interlocutor</a:t>
            </a:r>
          </a:p>
          <a:p>
            <a:pPr lvl="0"/>
            <a:endParaRPr lang="es-ES_tradnl" sz="1700" dirty="0" smtClean="0"/>
          </a:p>
          <a:p>
            <a:pPr lvl="0"/>
            <a:r>
              <a:rPr lang="es-ES_tradnl" sz="2600" dirty="0" smtClean="0"/>
              <a:t>Uso </a:t>
            </a:r>
            <a:r>
              <a:rPr lang="es-ES_tradnl" sz="2600" dirty="0"/>
              <a:t>de </a:t>
            </a:r>
            <a:r>
              <a:rPr lang="es-ES_tradnl" sz="2600" dirty="0" smtClean="0"/>
              <a:t>palabras </a:t>
            </a:r>
            <a:r>
              <a:rPr lang="es-ES_tradnl" sz="2600" dirty="0"/>
              <a:t>y </a:t>
            </a:r>
            <a:r>
              <a:rPr lang="es-ES_tradnl" sz="2600" dirty="0" smtClean="0"/>
              <a:t>términos </a:t>
            </a:r>
            <a:r>
              <a:rPr lang="es-ES_tradnl" sz="2600" dirty="0"/>
              <a:t>al alcance del hablante (sin necesidad de </a:t>
            </a:r>
            <a:r>
              <a:rPr lang="es-ES_tradnl" sz="2600" dirty="0" smtClean="0"/>
              <a:t>términos específicos; uso de palabras disponibles </a:t>
            </a:r>
            <a:r>
              <a:rPr lang="es-ES_tradnl" sz="2600" dirty="0"/>
              <a:t>que </a:t>
            </a:r>
            <a:r>
              <a:rPr lang="es-ES_tradnl" sz="2600" dirty="0" smtClean="0"/>
              <a:t>reflejen </a:t>
            </a:r>
            <a:r>
              <a:rPr lang="es-ES_tradnl" sz="2600" dirty="0"/>
              <a:t>el sentido)</a:t>
            </a:r>
            <a:endParaRPr lang="de-DE" sz="2600" dirty="0"/>
          </a:p>
          <a:p>
            <a:endParaRPr lang="de-DE" dirty="0"/>
          </a:p>
        </p:txBody>
      </p:sp>
      <p:sp>
        <p:nvSpPr>
          <p:cNvPr id="7" name="Foliennummernplatzhalter 6"/>
          <p:cNvSpPr>
            <a:spLocks noGrp="1"/>
          </p:cNvSpPr>
          <p:nvPr>
            <p:ph type="sldNum" sz="quarter" idx="12"/>
          </p:nvPr>
        </p:nvSpPr>
        <p:spPr/>
        <p:txBody>
          <a:bodyPr/>
          <a:lstStyle/>
          <a:p>
            <a:fld id="{19407BA8-D56C-4F61-809A-C30FDE70E30D}" type="slidenum">
              <a:rPr lang="de-DE" smtClean="0"/>
              <a:t>7</a:t>
            </a:fld>
            <a:endParaRPr lang="de-DE"/>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84368" y="5792728"/>
            <a:ext cx="1092708" cy="886968"/>
          </a:xfrm>
          <a:prstGeom prst="rect">
            <a:avLst/>
          </a:prstGeom>
        </p:spPr>
      </p:pic>
    </p:spTree>
    <p:extLst>
      <p:ext uri="{BB962C8B-B14F-4D97-AF65-F5344CB8AC3E}">
        <p14:creationId xmlns:p14="http://schemas.microsoft.com/office/powerpoint/2010/main" val="27030082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idx="1"/>
          </p:nvPr>
        </p:nvSpPr>
        <p:spPr/>
        <p:txBody>
          <a:bodyPr/>
          <a:lstStyle/>
          <a:p>
            <a:r>
              <a:rPr lang="de-DE" dirty="0" err="1" smtClean="0">
                <a:solidFill>
                  <a:srgbClr val="C00000"/>
                </a:solidFill>
              </a:rPr>
              <a:t>El</a:t>
            </a:r>
            <a:r>
              <a:rPr lang="de-DE" dirty="0" smtClean="0">
                <a:solidFill>
                  <a:srgbClr val="C00000"/>
                </a:solidFill>
              </a:rPr>
              <a:t> </a:t>
            </a:r>
            <a:r>
              <a:rPr lang="de-DE" dirty="0" err="1" smtClean="0">
                <a:solidFill>
                  <a:srgbClr val="C00000"/>
                </a:solidFill>
              </a:rPr>
              <a:t>traductor</a:t>
            </a:r>
            <a:r>
              <a:rPr lang="de-DE" dirty="0" smtClean="0">
                <a:solidFill>
                  <a:srgbClr val="C00000"/>
                </a:solidFill>
              </a:rPr>
              <a:t>/la </a:t>
            </a:r>
            <a:r>
              <a:rPr lang="de-DE" dirty="0" err="1" smtClean="0">
                <a:solidFill>
                  <a:srgbClr val="C00000"/>
                </a:solidFill>
              </a:rPr>
              <a:t>traductora</a:t>
            </a:r>
            <a:endParaRPr lang="de-DE" dirty="0">
              <a:solidFill>
                <a:srgbClr val="C00000"/>
              </a:solidFill>
            </a:endParaRPr>
          </a:p>
        </p:txBody>
      </p:sp>
      <p:sp>
        <p:nvSpPr>
          <p:cNvPr id="4" name="Inhaltsplatzhalter 3"/>
          <p:cNvSpPr>
            <a:spLocks noGrp="1"/>
          </p:cNvSpPr>
          <p:nvPr>
            <p:ph sz="half" idx="2"/>
          </p:nvPr>
        </p:nvSpPr>
        <p:spPr/>
        <p:txBody>
          <a:bodyPr>
            <a:normAutofit fontScale="70000" lnSpcReduction="20000"/>
          </a:bodyPr>
          <a:lstStyle/>
          <a:p>
            <a:pPr>
              <a:lnSpc>
                <a:spcPct val="120000"/>
              </a:lnSpc>
            </a:pPr>
            <a:r>
              <a:rPr lang="es-ES_tradnl" sz="3400" dirty="0"/>
              <a:t>E</a:t>
            </a:r>
            <a:r>
              <a:rPr lang="es-ES_tradnl" sz="3400" dirty="0" smtClean="0"/>
              <a:t>l traductor, de formación profesional, se </a:t>
            </a:r>
            <a:r>
              <a:rPr lang="es-ES_tradnl" sz="3400" dirty="0"/>
              <a:t>dirige a un </a:t>
            </a:r>
            <a:r>
              <a:rPr lang="es-ES_tradnl" sz="3400" dirty="0" smtClean="0"/>
              <a:t>público anónimo numeroso</a:t>
            </a:r>
          </a:p>
          <a:p>
            <a:endParaRPr lang="de-DE" sz="2000" dirty="0"/>
          </a:p>
          <a:p>
            <a:pPr>
              <a:lnSpc>
                <a:spcPct val="120000"/>
              </a:lnSpc>
            </a:pPr>
            <a:r>
              <a:rPr lang="es-ES_tradnl" sz="3400" dirty="0" smtClean="0"/>
              <a:t>Público, a menudo,  pre-senta </a:t>
            </a:r>
            <a:r>
              <a:rPr lang="es-ES_tradnl" sz="3400" dirty="0"/>
              <a:t>intereses comunes </a:t>
            </a:r>
            <a:endParaRPr lang="es-ES_tradnl" sz="3400" dirty="0" smtClean="0"/>
          </a:p>
          <a:p>
            <a:pPr marL="0" indent="0">
              <a:buNone/>
            </a:pPr>
            <a:endParaRPr lang="es-ES_tradnl" sz="2000" dirty="0" smtClean="0"/>
          </a:p>
          <a:p>
            <a:pPr>
              <a:lnSpc>
                <a:spcPct val="120000"/>
              </a:lnSpc>
            </a:pPr>
            <a:r>
              <a:rPr lang="es-ES_tradnl" sz="3100" dirty="0"/>
              <a:t>P</a:t>
            </a:r>
            <a:r>
              <a:rPr lang="es-ES_tradnl" sz="3100" dirty="0" smtClean="0"/>
              <a:t>onencia/texto </a:t>
            </a:r>
            <a:r>
              <a:rPr lang="es-ES_tradnl" sz="3100" dirty="0"/>
              <a:t>para </a:t>
            </a:r>
            <a:r>
              <a:rPr lang="es-ES_tradnl" sz="3100" dirty="0" smtClean="0"/>
              <a:t>especia-listas, conocedores materia</a:t>
            </a:r>
          </a:p>
          <a:p>
            <a:endParaRPr lang="es-ES_tradnl" dirty="0"/>
          </a:p>
          <a:p>
            <a:endParaRPr lang="de-DE" dirty="0"/>
          </a:p>
          <a:p>
            <a:endParaRPr lang="de-DE" dirty="0"/>
          </a:p>
        </p:txBody>
      </p:sp>
      <p:sp>
        <p:nvSpPr>
          <p:cNvPr id="5" name="Textplatzhalter 4"/>
          <p:cNvSpPr>
            <a:spLocks noGrp="1"/>
          </p:cNvSpPr>
          <p:nvPr>
            <p:ph type="body" sz="quarter" idx="3"/>
          </p:nvPr>
        </p:nvSpPr>
        <p:spPr/>
        <p:txBody>
          <a:bodyPr/>
          <a:lstStyle/>
          <a:p>
            <a:r>
              <a:rPr lang="de-DE" dirty="0" err="1" smtClean="0">
                <a:solidFill>
                  <a:srgbClr val="C00000"/>
                </a:solidFill>
              </a:rPr>
              <a:t>El</a:t>
            </a:r>
            <a:r>
              <a:rPr lang="de-DE" dirty="0" smtClean="0">
                <a:solidFill>
                  <a:srgbClr val="C00000"/>
                </a:solidFill>
              </a:rPr>
              <a:t> </a:t>
            </a:r>
            <a:r>
              <a:rPr lang="de-DE" dirty="0" err="1" smtClean="0">
                <a:solidFill>
                  <a:srgbClr val="C00000"/>
                </a:solidFill>
              </a:rPr>
              <a:t>mediador</a:t>
            </a:r>
            <a:r>
              <a:rPr lang="de-DE" dirty="0" smtClean="0">
                <a:solidFill>
                  <a:srgbClr val="C00000"/>
                </a:solidFill>
              </a:rPr>
              <a:t>/la </a:t>
            </a:r>
            <a:r>
              <a:rPr lang="de-DE" dirty="0" err="1" smtClean="0">
                <a:solidFill>
                  <a:srgbClr val="C00000"/>
                </a:solidFill>
              </a:rPr>
              <a:t>mediadora</a:t>
            </a:r>
            <a:endParaRPr lang="de-DE" dirty="0">
              <a:solidFill>
                <a:srgbClr val="C00000"/>
              </a:solidFill>
            </a:endParaRPr>
          </a:p>
        </p:txBody>
      </p:sp>
      <p:sp>
        <p:nvSpPr>
          <p:cNvPr id="6" name="Inhaltsplatzhalter 5"/>
          <p:cNvSpPr>
            <a:spLocks noGrp="1"/>
          </p:cNvSpPr>
          <p:nvPr>
            <p:ph sz="quarter" idx="4"/>
          </p:nvPr>
        </p:nvSpPr>
        <p:spPr/>
        <p:txBody>
          <a:bodyPr/>
          <a:lstStyle/>
          <a:p>
            <a:r>
              <a:rPr lang="es-ES_tradnl" dirty="0"/>
              <a:t>El mediador se dirige </a:t>
            </a:r>
            <a:r>
              <a:rPr lang="es-ES_tradnl" dirty="0" smtClean="0"/>
              <a:t>al  </a:t>
            </a:r>
            <a:r>
              <a:rPr lang="es-ES_tradnl" dirty="0"/>
              <a:t>individuo, frecuentemente conocido </a:t>
            </a:r>
            <a:r>
              <a:rPr lang="es-ES_tradnl" dirty="0" smtClean="0"/>
              <a:t>personalmente</a:t>
            </a:r>
          </a:p>
          <a:p>
            <a:endParaRPr lang="es-ES_tradnl" sz="1400" dirty="0" smtClean="0"/>
          </a:p>
          <a:p>
            <a:r>
              <a:rPr lang="es-ES_tradnl" dirty="0"/>
              <a:t>T</a:t>
            </a:r>
            <a:r>
              <a:rPr lang="es-ES_tradnl" dirty="0" smtClean="0"/>
              <a:t>ransmisión </a:t>
            </a:r>
            <a:r>
              <a:rPr lang="es-ES_tradnl" dirty="0"/>
              <a:t>enfocada en los intereses del </a:t>
            </a:r>
            <a:r>
              <a:rPr lang="es-ES_tradnl" dirty="0" smtClean="0"/>
              <a:t>interlocutor</a:t>
            </a:r>
          </a:p>
          <a:p>
            <a:pPr marL="0" indent="0">
              <a:buNone/>
            </a:pPr>
            <a:endParaRPr lang="de-DE" sz="1400" dirty="0"/>
          </a:p>
          <a:p>
            <a:r>
              <a:rPr lang="es-ES_tradnl" dirty="0"/>
              <a:t>A</a:t>
            </a:r>
            <a:r>
              <a:rPr lang="es-ES_tradnl" dirty="0" smtClean="0"/>
              <a:t>suntos </a:t>
            </a:r>
            <a:r>
              <a:rPr lang="es-ES_tradnl" dirty="0"/>
              <a:t>de la vida diaria</a:t>
            </a:r>
            <a:endParaRPr lang="de-DE" dirty="0"/>
          </a:p>
          <a:p>
            <a:endParaRPr lang="de-DE" dirty="0"/>
          </a:p>
        </p:txBody>
      </p:sp>
      <p:sp>
        <p:nvSpPr>
          <p:cNvPr id="7" name="Foliennummernplatzhalter 6"/>
          <p:cNvSpPr>
            <a:spLocks noGrp="1"/>
          </p:cNvSpPr>
          <p:nvPr>
            <p:ph type="sldNum" sz="quarter" idx="12"/>
          </p:nvPr>
        </p:nvSpPr>
        <p:spPr/>
        <p:txBody>
          <a:bodyPr/>
          <a:lstStyle/>
          <a:p>
            <a:fld id="{19407BA8-D56C-4F61-809A-C30FDE70E30D}" type="slidenum">
              <a:rPr lang="de-DE" smtClean="0"/>
              <a:t>8</a:t>
            </a:fld>
            <a:endParaRPr lang="de-DE"/>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5805264"/>
            <a:ext cx="1092708" cy="886968"/>
          </a:xfrm>
          <a:prstGeom prst="rect">
            <a:avLst/>
          </a:prstGeom>
        </p:spPr>
      </p:pic>
    </p:spTree>
    <p:extLst>
      <p:ext uri="{BB962C8B-B14F-4D97-AF65-F5344CB8AC3E}">
        <p14:creationId xmlns:p14="http://schemas.microsoft.com/office/powerpoint/2010/main" val="40110438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idx="1"/>
          </p:nvPr>
        </p:nvSpPr>
        <p:spPr/>
        <p:txBody>
          <a:bodyPr/>
          <a:lstStyle/>
          <a:p>
            <a:r>
              <a:rPr lang="de-DE" dirty="0" err="1" smtClean="0">
                <a:solidFill>
                  <a:srgbClr val="C00000"/>
                </a:solidFill>
              </a:rPr>
              <a:t>El</a:t>
            </a:r>
            <a:r>
              <a:rPr lang="de-DE" dirty="0" smtClean="0">
                <a:solidFill>
                  <a:srgbClr val="C00000"/>
                </a:solidFill>
              </a:rPr>
              <a:t> </a:t>
            </a:r>
            <a:r>
              <a:rPr lang="de-DE" dirty="0" err="1" smtClean="0">
                <a:solidFill>
                  <a:srgbClr val="C00000"/>
                </a:solidFill>
              </a:rPr>
              <a:t>traductor</a:t>
            </a:r>
            <a:r>
              <a:rPr lang="de-DE" dirty="0" smtClean="0">
                <a:solidFill>
                  <a:srgbClr val="C00000"/>
                </a:solidFill>
              </a:rPr>
              <a:t>/la </a:t>
            </a:r>
            <a:r>
              <a:rPr lang="de-DE" dirty="0" err="1" smtClean="0">
                <a:solidFill>
                  <a:srgbClr val="C00000"/>
                </a:solidFill>
              </a:rPr>
              <a:t>traductora</a:t>
            </a:r>
            <a:endParaRPr lang="de-DE" dirty="0">
              <a:solidFill>
                <a:srgbClr val="C00000"/>
              </a:solidFill>
            </a:endParaRPr>
          </a:p>
        </p:txBody>
      </p:sp>
      <p:sp>
        <p:nvSpPr>
          <p:cNvPr id="4" name="Inhaltsplatzhalter 3"/>
          <p:cNvSpPr>
            <a:spLocks noGrp="1"/>
          </p:cNvSpPr>
          <p:nvPr>
            <p:ph sz="half" idx="2"/>
          </p:nvPr>
        </p:nvSpPr>
        <p:spPr/>
        <p:txBody>
          <a:bodyPr/>
          <a:lstStyle/>
          <a:p>
            <a:r>
              <a:rPr lang="es-ES_tradnl" dirty="0"/>
              <a:t>T</a:t>
            </a:r>
            <a:r>
              <a:rPr lang="es-ES_tradnl" dirty="0" smtClean="0"/>
              <a:t>ransmisión exclusiva </a:t>
            </a:r>
            <a:r>
              <a:rPr lang="es-ES_tradnl" dirty="0"/>
              <a:t>de los contenidos </a:t>
            </a:r>
            <a:r>
              <a:rPr lang="es-ES_tradnl" dirty="0" smtClean="0"/>
              <a:t>del texto</a:t>
            </a:r>
          </a:p>
          <a:p>
            <a:r>
              <a:rPr lang="es-ES_tradnl" dirty="0" smtClean="0"/>
              <a:t>Transmisión lo más cercana</a:t>
            </a:r>
          </a:p>
          <a:p>
            <a:pPr marL="0" indent="0">
              <a:buNone/>
            </a:pPr>
            <a:r>
              <a:rPr lang="es-ES_tradnl" dirty="0"/>
              <a:t> </a:t>
            </a:r>
            <a:r>
              <a:rPr lang="es-ES_tradnl" dirty="0" smtClean="0"/>
              <a:t>    posible al original</a:t>
            </a:r>
            <a:endParaRPr lang="de-DE" dirty="0"/>
          </a:p>
        </p:txBody>
      </p:sp>
      <p:sp>
        <p:nvSpPr>
          <p:cNvPr id="5" name="Textplatzhalter 4"/>
          <p:cNvSpPr>
            <a:spLocks noGrp="1"/>
          </p:cNvSpPr>
          <p:nvPr>
            <p:ph type="body" sz="quarter" idx="3"/>
          </p:nvPr>
        </p:nvSpPr>
        <p:spPr/>
        <p:txBody>
          <a:bodyPr/>
          <a:lstStyle/>
          <a:p>
            <a:r>
              <a:rPr lang="de-DE" dirty="0" err="1" smtClean="0">
                <a:solidFill>
                  <a:srgbClr val="C00000"/>
                </a:solidFill>
              </a:rPr>
              <a:t>El</a:t>
            </a:r>
            <a:r>
              <a:rPr lang="de-DE" dirty="0" smtClean="0">
                <a:solidFill>
                  <a:srgbClr val="C00000"/>
                </a:solidFill>
              </a:rPr>
              <a:t> </a:t>
            </a:r>
            <a:r>
              <a:rPr lang="de-DE" dirty="0" err="1" smtClean="0">
                <a:solidFill>
                  <a:srgbClr val="C00000"/>
                </a:solidFill>
              </a:rPr>
              <a:t>mediador</a:t>
            </a:r>
            <a:r>
              <a:rPr lang="de-DE" dirty="0" smtClean="0">
                <a:solidFill>
                  <a:srgbClr val="C00000"/>
                </a:solidFill>
              </a:rPr>
              <a:t>/la </a:t>
            </a:r>
            <a:r>
              <a:rPr lang="de-DE" dirty="0" err="1" smtClean="0">
                <a:solidFill>
                  <a:srgbClr val="C00000"/>
                </a:solidFill>
              </a:rPr>
              <a:t>mediadora</a:t>
            </a:r>
            <a:endParaRPr lang="de-DE" dirty="0">
              <a:solidFill>
                <a:srgbClr val="C00000"/>
              </a:solidFill>
            </a:endParaRPr>
          </a:p>
        </p:txBody>
      </p:sp>
      <p:sp>
        <p:nvSpPr>
          <p:cNvPr id="6" name="Inhaltsplatzhalter 5"/>
          <p:cNvSpPr>
            <a:spLocks noGrp="1"/>
          </p:cNvSpPr>
          <p:nvPr>
            <p:ph sz="quarter" idx="4"/>
          </p:nvPr>
        </p:nvSpPr>
        <p:spPr/>
        <p:txBody>
          <a:bodyPr>
            <a:normAutofit fontScale="92500" lnSpcReduction="10000"/>
          </a:bodyPr>
          <a:lstStyle/>
          <a:p>
            <a:pPr lvl="0"/>
            <a:r>
              <a:rPr lang="es-ES_tradnl" sz="2600" dirty="0"/>
              <a:t>Reducción o omisión de partes del texto </a:t>
            </a:r>
            <a:r>
              <a:rPr lang="es-ES_tradnl" sz="2600" dirty="0" smtClean="0"/>
              <a:t>; selección </a:t>
            </a:r>
            <a:r>
              <a:rPr lang="es-ES_tradnl" sz="2600" dirty="0"/>
              <a:t>según los intereses del </a:t>
            </a:r>
            <a:r>
              <a:rPr lang="es-ES_tradnl" sz="2600" dirty="0" smtClean="0"/>
              <a:t>interlocutor  (</a:t>
            </a:r>
            <a:r>
              <a:rPr lang="es-ES_tradnl" sz="2600" b="1" dirty="0" smtClean="0"/>
              <a:t>algo menos</a:t>
            </a:r>
            <a:r>
              <a:rPr lang="es-ES_tradnl" sz="2600" dirty="0" smtClean="0"/>
              <a:t>)</a:t>
            </a:r>
          </a:p>
          <a:p>
            <a:pPr lvl="0"/>
            <a:endParaRPr lang="de-DE" sz="1200" dirty="0"/>
          </a:p>
          <a:p>
            <a:pPr lvl="0"/>
            <a:r>
              <a:rPr lang="es-ES_tradnl" sz="2600" dirty="0" smtClean="0"/>
              <a:t>Añadir </a:t>
            </a:r>
            <a:r>
              <a:rPr lang="es-ES_tradnl" sz="2600" dirty="0"/>
              <a:t>explicaciones </a:t>
            </a:r>
            <a:r>
              <a:rPr lang="es-ES_tradnl" sz="2600" dirty="0" smtClean="0"/>
              <a:t>suple-mentarias </a:t>
            </a:r>
            <a:r>
              <a:rPr lang="es-ES_tradnl" sz="2600" dirty="0"/>
              <a:t>para facilitar </a:t>
            </a:r>
            <a:r>
              <a:rPr lang="es-ES_tradnl" sz="2600" dirty="0" smtClean="0"/>
              <a:t>comprensión  (</a:t>
            </a:r>
            <a:r>
              <a:rPr lang="es-ES_tradnl" sz="2600" b="1" dirty="0" smtClean="0"/>
              <a:t>algo más</a:t>
            </a:r>
            <a:r>
              <a:rPr lang="es-ES_tradnl" sz="2600" dirty="0" smtClean="0"/>
              <a:t>)</a:t>
            </a:r>
          </a:p>
          <a:p>
            <a:pPr lvl="0"/>
            <a:endParaRPr lang="de-DE" sz="1200" dirty="0"/>
          </a:p>
          <a:p>
            <a:r>
              <a:rPr lang="es-ES_tradnl" sz="2600" dirty="0"/>
              <a:t>Dar informaciones de fondo para explicar contexto </a:t>
            </a:r>
            <a:r>
              <a:rPr lang="es-ES_tradnl" sz="2600" dirty="0" smtClean="0"/>
              <a:t> (</a:t>
            </a:r>
            <a:r>
              <a:rPr lang="es-ES_tradnl" sz="2600" b="1" dirty="0" smtClean="0"/>
              <a:t>discurso intercultural</a:t>
            </a:r>
            <a:r>
              <a:rPr lang="es-ES_tradnl" sz="2600" dirty="0" smtClean="0"/>
              <a:t>)</a:t>
            </a:r>
            <a:endParaRPr lang="de-DE" sz="2600" dirty="0"/>
          </a:p>
        </p:txBody>
      </p:sp>
      <p:sp>
        <p:nvSpPr>
          <p:cNvPr id="7" name="Foliennummernplatzhalter 6"/>
          <p:cNvSpPr>
            <a:spLocks noGrp="1"/>
          </p:cNvSpPr>
          <p:nvPr>
            <p:ph type="sldNum" sz="quarter" idx="12"/>
          </p:nvPr>
        </p:nvSpPr>
        <p:spPr/>
        <p:txBody>
          <a:bodyPr/>
          <a:lstStyle/>
          <a:p>
            <a:fld id="{19407BA8-D56C-4F61-809A-C30FDE70E30D}" type="slidenum">
              <a:rPr lang="de-DE" smtClean="0"/>
              <a:t>9</a:t>
            </a:fld>
            <a:endParaRPr lang="de-DE"/>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5805264"/>
            <a:ext cx="1092708" cy="886968"/>
          </a:xfrm>
          <a:prstGeom prst="rect">
            <a:avLst/>
          </a:prstGeom>
        </p:spPr>
      </p:pic>
    </p:spTree>
    <p:extLst>
      <p:ext uri="{BB962C8B-B14F-4D97-AF65-F5344CB8AC3E}">
        <p14:creationId xmlns:p14="http://schemas.microsoft.com/office/powerpoint/2010/main" val="345600773"/>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1569</Words>
  <Application>Microsoft Office PowerPoint</Application>
  <PresentationFormat>Presentación en pantalla (4:3)</PresentationFormat>
  <Paragraphs>218</Paragraphs>
  <Slides>25</Slides>
  <Notes>2</Notes>
  <HiddenSlides>0</HiddenSlides>
  <MMClips>0</MMClips>
  <ScaleCrop>false</ScaleCrop>
  <HeadingPairs>
    <vt:vector size="4" baseType="variant">
      <vt:variant>
        <vt:lpstr>Tema</vt:lpstr>
      </vt:variant>
      <vt:variant>
        <vt:i4>1</vt:i4>
      </vt:variant>
      <vt:variant>
        <vt:lpstr>Títulos de diapositiva</vt:lpstr>
      </vt:variant>
      <vt:variant>
        <vt:i4>25</vt:i4>
      </vt:variant>
    </vt:vector>
  </HeadingPairs>
  <TitlesOfParts>
    <vt:vector size="26" baseType="lpstr">
      <vt:lpstr>Larissa</vt:lpstr>
      <vt:lpstr>Ursula Vences (Alemania):  De una lengua a otra</vt:lpstr>
      <vt:lpstr>Definición del concepto „mediación“ en el contexto de la enseñanza de ELE </vt:lpstr>
      <vt:lpstr> El por qué de la introducción de la tarea </vt:lpstr>
      <vt:lpstr>Presentación de PowerPoint</vt:lpstr>
      <vt:lpstr>Presentación de PowerPoint</vt:lpstr>
      <vt:lpstr>Presentación de PowerPoint</vt:lpstr>
      <vt:lpstr>Comparación traducción/mediación lingüística</vt:lpstr>
      <vt:lpstr>Presentación de PowerPoint</vt:lpstr>
      <vt:lpstr>Presentación de PowerPoint</vt:lpstr>
      <vt:lpstr>Presentación de PowerPoint</vt:lpstr>
      <vt:lpstr>Ejemplos de tareas para principiantes (esp.-alemán): Algo menos</vt:lpstr>
      <vt:lpstr>Presentación de PowerPoint</vt:lpstr>
      <vt:lpstr>Estrategias para solucionar la tarea</vt:lpstr>
      <vt:lpstr>Otro ejemplo de mediación para principiantes: Algo menos</vt:lpstr>
      <vt:lpstr> Mediación lingüística para avanzados: textos discontinuados alemán-esp. – Algo más </vt:lpstr>
      <vt:lpstr>Mediación lingüística para avanzados: textos discontinuados alemán-esp. (tarea) - Algo más</vt:lpstr>
      <vt:lpstr>Presentación de PowerPoint</vt:lpstr>
      <vt:lpstr>Presentación de PowerPoint</vt:lpstr>
      <vt:lpstr>Presentación de PowerPoint</vt:lpstr>
      <vt:lpstr>Presentación de PowerPoint</vt:lpstr>
      <vt:lpstr>Presentación de PowerPoint</vt:lpstr>
      <vt:lpstr>Presentación de PowerPoint</vt:lpstr>
      <vt:lpstr>Mediación para avanzados esp.-alemán – algo menos Entrevista con Pep Guardiola (extracto) </vt:lpstr>
      <vt:lpstr>Presentación de PowerPoint</vt:lpstr>
      <vt:lpstr>Presentación de PowerPoint</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 una lengua a otra</dc:title>
  <dc:creator>Ursula</dc:creator>
  <cp:lastModifiedBy>usuario1</cp:lastModifiedBy>
  <cp:revision>119</cp:revision>
  <cp:lastPrinted>2016-06-02T11:09:38Z</cp:lastPrinted>
  <dcterms:created xsi:type="dcterms:W3CDTF">2016-05-31T06:18:23Z</dcterms:created>
  <dcterms:modified xsi:type="dcterms:W3CDTF">2016-07-07T07:14:08Z</dcterms:modified>
</cp:coreProperties>
</file>